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</p:sldMasterIdLst>
  <p:notesMasterIdLst>
    <p:notesMasterId r:id="rId31"/>
  </p:notesMasterIdLst>
  <p:sldIdLst>
    <p:sldId id="312" r:id="rId3"/>
    <p:sldId id="256" r:id="rId4"/>
    <p:sldId id="285" r:id="rId5"/>
    <p:sldId id="257" r:id="rId6"/>
    <p:sldId id="307" r:id="rId7"/>
    <p:sldId id="311" r:id="rId8"/>
    <p:sldId id="298" r:id="rId9"/>
    <p:sldId id="289" r:id="rId10"/>
    <p:sldId id="287" r:id="rId11"/>
    <p:sldId id="309" r:id="rId12"/>
    <p:sldId id="288" r:id="rId13"/>
    <p:sldId id="290" r:id="rId14"/>
    <p:sldId id="295" r:id="rId15"/>
    <p:sldId id="293" r:id="rId16"/>
    <p:sldId id="294" r:id="rId17"/>
    <p:sldId id="310" r:id="rId18"/>
    <p:sldId id="292" r:id="rId19"/>
    <p:sldId id="308" r:id="rId20"/>
    <p:sldId id="296" r:id="rId21"/>
    <p:sldId id="301" r:id="rId22"/>
    <p:sldId id="300" r:id="rId23"/>
    <p:sldId id="299" r:id="rId24"/>
    <p:sldId id="302" r:id="rId25"/>
    <p:sldId id="297" r:id="rId26"/>
    <p:sldId id="303" r:id="rId27"/>
    <p:sldId id="304" r:id="rId28"/>
    <p:sldId id="305" r:id="rId29"/>
    <p:sldId id="306" r:id="rId3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FFFFF"/>
    <a:srgbClr val="7777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6428" autoAdjust="0"/>
  </p:normalViewPr>
  <p:slideViewPr>
    <p:cSldViewPr>
      <p:cViewPr varScale="1">
        <p:scale>
          <a:sx n="67" d="100"/>
          <a:sy n="67" d="100"/>
        </p:scale>
        <p:origin x="-2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67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001D3-2007-4893-80A8-3B72A34070FE}" type="doc">
      <dgm:prSet loTypeId="urn:microsoft.com/office/officeart/2005/8/layout/chevron2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s-VE"/>
        </a:p>
      </dgm:t>
    </dgm:pt>
    <dgm:pt modelId="{3A010EDB-8622-4901-BEA6-960B89B087DE}">
      <dgm:prSet/>
      <dgm:spPr/>
      <dgm:t>
        <a:bodyPr/>
        <a:lstStyle/>
        <a:p>
          <a:pPr rtl="0"/>
          <a:r>
            <a:rPr lang="en-US" b="1" dirty="0"/>
            <a:t>MEDICOS</a:t>
          </a:r>
          <a:endParaRPr lang="es-VE" dirty="0"/>
        </a:p>
      </dgm:t>
    </dgm:pt>
    <dgm:pt modelId="{66AB467C-95FE-4524-A83C-3239B62D77ED}" type="parTrans" cxnId="{4DAEE1A9-5344-4E7E-B7AB-63AB09906555}">
      <dgm:prSet/>
      <dgm:spPr/>
      <dgm:t>
        <a:bodyPr/>
        <a:lstStyle/>
        <a:p>
          <a:endParaRPr lang="es-VE"/>
        </a:p>
      </dgm:t>
    </dgm:pt>
    <dgm:pt modelId="{656BBDF3-C0EF-4FF9-A2F4-042173CEBC58}" type="sibTrans" cxnId="{4DAEE1A9-5344-4E7E-B7AB-63AB09906555}">
      <dgm:prSet/>
      <dgm:spPr/>
      <dgm:t>
        <a:bodyPr/>
        <a:lstStyle/>
        <a:p>
          <a:endParaRPr lang="es-VE"/>
        </a:p>
      </dgm:t>
    </dgm:pt>
    <dgm:pt modelId="{4F50EA80-BC8A-4E3B-9741-C220A7D7759B}">
      <dgm:prSet/>
      <dgm:spPr/>
      <dgm:t>
        <a:bodyPr/>
        <a:lstStyle/>
        <a:p>
          <a:pPr rtl="0"/>
          <a:r>
            <a:rPr lang="en-US" b="1" dirty="0"/>
            <a:t>FARMACIAS</a:t>
          </a:r>
          <a:endParaRPr lang="es-VE" dirty="0"/>
        </a:p>
      </dgm:t>
    </dgm:pt>
    <dgm:pt modelId="{56803B95-7DB9-4001-A2F7-4F92C133DF93}" type="parTrans" cxnId="{2734D805-B6E4-47BA-93AD-C32B05C2DAA9}">
      <dgm:prSet/>
      <dgm:spPr/>
      <dgm:t>
        <a:bodyPr/>
        <a:lstStyle/>
        <a:p>
          <a:endParaRPr lang="es-VE"/>
        </a:p>
      </dgm:t>
    </dgm:pt>
    <dgm:pt modelId="{8C31280F-2B70-4516-86F3-12816DA38725}" type="sibTrans" cxnId="{2734D805-B6E4-47BA-93AD-C32B05C2DAA9}">
      <dgm:prSet/>
      <dgm:spPr/>
      <dgm:t>
        <a:bodyPr/>
        <a:lstStyle/>
        <a:p>
          <a:endParaRPr lang="es-VE"/>
        </a:p>
      </dgm:t>
    </dgm:pt>
    <dgm:pt modelId="{755AA326-7F56-411C-A794-F991D77B3C78}">
      <dgm:prSet/>
      <dgm:spPr/>
      <dgm:t>
        <a:bodyPr/>
        <a:lstStyle/>
        <a:p>
          <a:pPr rtl="0"/>
          <a:r>
            <a:rPr lang="en-US" b="1" dirty="0"/>
            <a:t>LABORATORIOS</a:t>
          </a:r>
          <a:endParaRPr lang="es-VE" dirty="0"/>
        </a:p>
      </dgm:t>
    </dgm:pt>
    <dgm:pt modelId="{1B24B496-0EAE-4C92-AB19-3E8CFF4A2260}" type="parTrans" cxnId="{079A5F13-87D0-40F2-A0ED-102809C338B5}">
      <dgm:prSet/>
      <dgm:spPr/>
      <dgm:t>
        <a:bodyPr/>
        <a:lstStyle/>
        <a:p>
          <a:endParaRPr lang="es-VE"/>
        </a:p>
      </dgm:t>
    </dgm:pt>
    <dgm:pt modelId="{919154C7-9262-42EA-85AA-DDE8B10CDF8B}" type="sibTrans" cxnId="{079A5F13-87D0-40F2-A0ED-102809C338B5}">
      <dgm:prSet/>
      <dgm:spPr/>
      <dgm:t>
        <a:bodyPr/>
        <a:lstStyle/>
        <a:p>
          <a:endParaRPr lang="es-VE"/>
        </a:p>
      </dgm:t>
    </dgm:pt>
    <dgm:pt modelId="{54CBE80D-CBAC-4F0F-ADE9-B90C43554456}">
      <dgm:prSet/>
      <dgm:spPr/>
      <dgm:t>
        <a:bodyPr/>
        <a:lstStyle/>
        <a:p>
          <a:pPr rtl="0"/>
          <a:r>
            <a:rPr lang="en-US" b="1" dirty="0"/>
            <a:t>ESPECIALISTAS</a:t>
          </a:r>
          <a:endParaRPr lang="es-VE" dirty="0"/>
        </a:p>
      </dgm:t>
    </dgm:pt>
    <dgm:pt modelId="{1C588173-5311-464B-9B10-0FA04463F271}" type="parTrans" cxnId="{52DCAA59-E8F8-4BDC-A95B-229EC08BB0AE}">
      <dgm:prSet/>
      <dgm:spPr/>
      <dgm:t>
        <a:bodyPr/>
        <a:lstStyle/>
        <a:p>
          <a:endParaRPr lang="es-VE"/>
        </a:p>
      </dgm:t>
    </dgm:pt>
    <dgm:pt modelId="{AD735B39-AD4B-4B34-9274-BBB607C0C71F}" type="sibTrans" cxnId="{52DCAA59-E8F8-4BDC-A95B-229EC08BB0AE}">
      <dgm:prSet/>
      <dgm:spPr/>
      <dgm:t>
        <a:bodyPr/>
        <a:lstStyle/>
        <a:p>
          <a:endParaRPr lang="es-VE"/>
        </a:p>
      </dgm:t>
    </dgm:pt>
    <dgm:pt modelId="{0462E78B-8AA2-4A4C-8D8A-A6299D3C5552}">
      <dgm:prSet/>
      <dgm:spPr/>
      <dgm:t>
        <a:bodyPr/>
        <a:lstStyle/>
        <a:p>
          <a:pPr rtl="0"/>
          <a:r>
            <a:rPr lang="en-US" b="1" dirty="0"/>
            <a:t>DENTISTAS</a:t>
          </a:r>
          <a:endParaRPr lang="es-VE" dirty="0"/>
        </a:p>
      </dgm:t>
    </dgm:pt>
    <dgm:pt modelId="{3B3E1EC4-8B1E-44F4-AC98-006C8F7256D2}" type="parTrans" cxnId="{9678C73E-5332-4C53-AA77-F2E71F7D63B4}">
      <dgm:prSet/>
      <dgm:spPr/>
      <dgm:t>
        <a:bodyPr/>
        <a:lstStyle/>
        <a:p>
          <a:endParaRPr lang="es-VE"/>
        </a:p>
      </dgm:t>
    </dgm:pt>
    <dgm:pt modelId="{ECB1B423-9C28-409D-91FC-DE61D693B3A6}" type="sibTrans" cxnId="{9678C73E-5332-4C53-AA77-F2E71F7D63B4}">
      <dgm:prSet/>
      <dgm:spPr/>
      <dgm:t>
        <a:bodyPr/>
        <a:lstStyle/>
        <a:p>
          <a:endParaRPr lang="es-VE"/>
        </a:p>
      </dgm:t>
    </dgm:pt>
    <dgm:pt modelId="{6981ED3B-D56F-412B-8628-C482BE635D67}">
      <dgm:prSet custT="1"/>
      <dgm:spPr/>
      <dgm:t>
        <a:bodyPr/>
        <a:lstStyle/>
        <a:p>
          <a:r>
            <a:rPr lang="en-US" sz="2400" baseline="0" dirty="0"/>
            <a:t>MÉDICOS</a:t>
          </a:r>
          <a:r>
            <a:rPr lang="en-US" sz="3400" dirty="0"/>
            <a:t>, </a:t>
          </a:r>
          <a:r>
            <a:rPr lang="en-US" sz="2400" dirty="0"/>
            <a:t>ESPECIALISTAS</a:t>
          </a:r>
          <a:endParaRPr lang="es-VE" sz="2400" dirty="0"/>
        </a:p>
      </dgm:t>
    </dgm:pt>
    <dgm:pt modelId="{D2524ED8-8739-4956-B444-FD59DDC39025}" type="parTrans" cxnId="{802CD185-D7D1-496C-B26D-94A7A7CB0310}">
      <dgm:prSet/>
      <dgm:spPr/>
      <dgm:t>
        <a:bodyPr/>
        <a:lstStyle/>
        <a:p>
          <a:endParaRPr lang="es-VE"/>
        </a:p>
      </dgm:t>
    </dgm:pt>
    <dgm:pt modelId="{F69C56A5-BD17-4015-B43B-34D55FD9D5F5}" type="sibTrans" cxnId="{802CD185-D7D1-496C-B26D-94A7A7CB0310}">
      <dgm:prSet/>
      <dgm:spPr/>
      <dgm:t>
        <a:bodyPr/>
        <a:lstStyle/>
        <a:p>
          <a:endParaRPr lang="es-VE"/>
        </a:p>
      </dgm:t>
    </dgm:pt>
    <dgm:pt modelId="{5872D6D0-9168-46F2-8BA8-2B05A34FE74C}">
      <dgm:prSet/>
      <dgm:spPr/>
      <dgm:t>
        <a:bodyPr/>
        <a:lstStyle/>
        <a:p>
          <a:r>
            <a:rPr lang="es-VE" dirty="0"/>
            <a:t>Servicios Dentales y Visión</a:t>
          </a:r>
        </a:p>
      </dgm:t>
    </dgm:pt>
    <dgm:pt modelId="{2218DA8D-BAC4-4550-AAD6-8D9F380B395F}" type="parTrans" cxnId="{1ABB3D06-FDC1-41A8-BDF3-79AB089EEF02}">
      <dgm:prSet/>
      <dgm:spPr/>
      <dgm:t>
        <a:bodyPr/>
        <a:lstStyle/>
        <a:p>
          <a:endParaRPr lang="es-VE"/>
        </a:p>
      </dgm:t>
    </dgm:pt>
    <dgm:pt modelId="{7A8E6319-8BCC-46EA-AA5E-9EA007C8F44A}" type="sibTrans" cxnId="{1ABB3D06-FDC1-41A8-BDF3-79AB089EEF02}">
      <dgm:prSet/>
      <dgm:spPr/>
      <dgm:t>
        <a:bodyPr/>
        <a:lstStyle/>
        <a:p>
          <a:endParaRPr lang="es-VE"/>
        </a:p>
      </dgm:t>
    </dgm:pt>
    <dgm:pt modelId="{BEB31BA0-177F-439D-858A-DA07EDF25985}">
      <dgm:prSet/>
      <dgm:spPr/>
      <dgm:t>
        <a:bodyPr/>
        <a:lstStyle/>
        <a:p>
          <a:r>
            <a:rPr lang="es-VE" noProof="0" dirty="0"/>
            <a:t>FARMACIAS </a:t>
          </a:r>
          <a:r>
            <a:rPr lang="en-US" dirty="0"/>
            <a:t>	</a:t>
          </a:r>
          <a:endParaRPr lang="es-VE" dirty="0"/>
        </a:p>
      </dgm:t>
    </dgm:pt>
    <dgm:pt modelId="{A8AFDB32-3979-4D30-AA85-53773CE60BBB}" type="parTrans" cxnId="{FDAAC86D-ADBD-4F16-AB9F-84F07BB2783C}">
      <dgm:prSet/>
      <dgm:spPr/>
      <dgm:t>
        <a:bodyPr/>
        <a:lstStyle/>
        <a:p>
          <a:endParaRPr lang="es-VE"/>
        </a:p>
      </dgm:t>
    </dgm:pt>
    <dgm:pt modelId="{B9E17471-760B-41AB-BDD3-9C1C4C5CB8E6}" type="sibTrans" cxnId="{FDAAC86D-ADBD-4F16-AB9F-84F07BB2783C}">
      <dgm:prSet/>
      <dgm:spPr/>
      <dgm:t>
        <a:bodyPr/>
        <a:lstStyle/>
        <a:p>
          <a:endParaRPr lang="es-VE"/>
        </a:p>
      </dgm:t>
    </dgm:pt>
    <dgm:pt modelId="{E767C3D9-55AD-498D-BACB-6A27DE69F2B4}">
      <dgm:prSet/>
      <dgm:spPr/>
      <dgm:t>
        <a:bodyPr/>
        <a:lstStyle/>
        <a:p>
          <a:r>
            <a:rPr lang="en-US" dirty="0"/>
            <a:t>LABORATORIOS</a:t>
          </a:r>
          <a:endParaRPr lang="es-VE" dirty="0"/>
        </a:p>
      </dgm:t>
    </dgm:pt>
    <dgm:pt modelId="{70425A1C-4F5E-4DDA-84AE-13606D6A6301}" type="parTrans" cxnId="{F78E6178-2BDF-4CFF-8E81-92B355F2153E}">
      <dgm:prSet/>
      <dgm:spPr/>
      <dgm:t>
        <a:bodyPr/>
        <a:lstStyle/>
        <a:p>
          <a:endParaRPr lang="es-VE"/>
        </a:p>
      </dgm:t>
    </dgm:pt>
    <dgm:pt modelId="{9A4551A6-EA36-4305-8ECB-81CC95C49D0B}" type="sibTrans" cxnId="{F78E6178-2BDF-4CFF-8E81-92B355F2153E}">
      <dgm:prSet/>
      <dgm:spPr/>
      <dgm:t>
        <a:bodyPr/>
        <a:lstStyle/>
        <a:p>
          <a:endParaRPr lang="es-VE"/>
        </a:p>
      </dgm:t>
    </dgm:pt>
    <dgm:pt modelId="{4CCC6699-BE92-4700-99C4-A6214F696B2A}">
      <dgm:prSet/>
      <dgm:spPr/>
      <dgm:t>
        <a:bodyPr/>
        <a:lstStyle/>
        <a:p>
          <a:r>
            <a:rPr lang="en-US" dirty="0"/>
            <a:t>Emergencias Y MUCHOS MÁS</a:t>
          </a:r>
          <a:endParaRPr lang="es-VE" dirty="0"/>
        </a:p>
      </dgm:t>
    </dgm:pt>
    <dgm:pt modelId="{EB27952D-02A0-4DF7-B0BC-B7A430862060}" type="parTrans" cxnId="{952A32D3-F827-40DD-89EE-33524CB8416B}">
      <dgm:prSet/>
      <dgm:spPr/>
      <dgm:t>
        <a:bodyPr/>
        <a:lstStyle/>
        <a:p>
          <a:endParaRPr lang="es-VE"/>
        </a:p>
      </dgm:t>
    </dgm:pt>
    <dgm:pt modelId="{80DCC71E-D19E-4902-BFA8-3DEA57D78AA2}" type="sibTrans" cxnId="{952A32D3-F827-40DD-89EE-33524CB8416B}">
      <dgm:prSet/>
      <dgm:spPr/>
      <dgm:t>
        <a:bodyPr/>
        <a:lstStyle/>
        <a:p>
          <a:endParaRPr lang="es-VE"/>
        </a:p>
      </dgm:t>
    </dgm:pt>
    <dgm:pt modelId="{7C98C0AD-C347-46F6-BAD8-9111B1C93DFA}" type="pres">
      <dgm:prSet presAssocID="{F0E001D3-2007-4893-80A8-3B72A34070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BC0513-45DD-44CD-8A89-E5E52C091E99}" type="pres">
      <dgm:prSet presAssocID="{3A010EDB-8622-4901-BEA6-960B89B087DE}" presName="composite" presStyleCnt="0"/>
      <dgm:spPr/>
    </dgm:pt>
    <dgm:pt modelId="{DC8BE91F-4AD7-4265-824F-10A829DD708A}" type="pres">
      <dgm:prSet presAssocID="{3A010EDB-8622-4901-BEA6-960B89B087D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7122C-157B-49A6-97D0-44402150B284}" type="pres">
      <dgm:prSet presAssocID="{3A010EDB-8622-4901-BEA6-960B89B087DE}" presName="descendantText" presStyleLbl="alignAcc1" presStyleIdx="0" presStyleCnt="5" custLinFactNeighborX="365" custLinFactNeighborY="-8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DC451-91F9-4533-B69F-FB4563B56C78}" type="pres">
      <dgm:prSet presAssocID="{656BBDF3-C0EF-4FF9-A2F4-042173CEBC58}" presName="sp" presStyleCnt="0"/>
      <dgm:spPr/>
    </dgm:pt>
    <dgm:pt modelId="{6C92C9D0-7442-459E-8593-D4764ED714E0}" type="pres">
      <dgm:prSet presAssocID="{4F50EA80-BC8A-4E3B-9741-C220A7D7759B}" presName="composite" presStyleCnt="0"/>
      <dgm:spPr/>
    </dgm:pt>
    <dgm:pt modelId="{E2FFA63D-6325-43BC-8367-8145484AEC11}" type="pres">
      <dgm:prSet presAssocID="{4F50EA80-BC8A-4E3B-9741-C220A7D7759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F78F3-ADB7-44C6-8DEF-6E682B4397F6}" type="pres">
      <dgm:prSet presAssocID="{4F50EA80-BC8A-4E3B-9741-C220A7D7759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754A8-79DD-4287-821F-AFEF87E98061}" type="pres">
      <dgm:prSet presAssocID="{8C31280F-2B70-4516-86F3-12816DA38725}" presName="sp" presStyleCnt="0"/>
      <dgm:spPr/>
    </dgm:pt>
    <dgm:pt modelId="{40A0E247-B3EA-4B6C-BE69-DDBBB39E96A9}" type="pres">
      <dgm:prSet presAssocID="{755AA326-7F56-411C-A794-F991D77B3C78}" presName="composite" presStyleCnt="0"/>
      <dgm:spPr/>
    </dgm:pt>
    <dgm:pt modelId="{17056D60-3E1B-493C-91B5-D09DD6A2836F}" type="pres">
      <dgm:prSet presAssocID="{755AA326-7F56-411C-A794-F991D77B3C7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C5102-6C4C-4AC2-B7FD-A95A7C3A5F4A}" type="pres">
      <dgm:prSet presAssocID="{755AA326-7F56-411C-A794-F991D77B3C7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2093A-13EC-4654-A8C6-7CFE05ECD1F4}" type="pres">
      <dgm:prSet presAssocID="{919154C7-9262-42EA-85AA-DDE8B10CDF8B}" presName="sp" presStyleCnt="0"/>
      <dgm:spPr/>
    </dgm:pt>
    <dgm:pt modelId="{9A266A30-C7D2-4610-A5C4-9391EC7B51EA}" type="pres">
      <dgm:prSet presAssocID="{54CBE80D-CBAC-4F0F-ADE9-B90C43554456}" presName="composite" presStyleCnt="0"/>
      <dgm:spPr/>
    </dgm:pt>
    <dgm:pt modelId="{5B305873-56E6-478D-A025-CE68A9714EEA}" type="pres">
      <dgm:prSet presAssocID="{54CBE80D-CBAC-4F0F-ADE9-B90C4355445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3C58F-D8C6-46C8-B322-AF4D045C8290}" type="pres">
      <dgm:prSet presAssocID="{54CBE80D-CBAC-4F0F-ADE9-B90C4355445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DCBE1-A241-490B-B605-065BD32843EC}" type="pres">
      <dgm:prSet presAssocID="{AD735B39-AD4B-4B34-9274-BBB607C0C71F}" presName="sp" presStyleCnt="0"/>
      <dgm:spPr/>
    </dgm:pt>
    <dgm:pt modelId="{D0646D57-990A-46AC-A1EA-A879235E83F6}" type="pres">
      <dgm:prSet presAssocID="{0462E78B-8AA2-4A4C-8D8A-A6299D3C5552}" presName="composite" presStyleCnt="0"/>
      <dgm:spPr/>
    </dgm:pt>
    <dgm:pt modelId="{709472FE-4E95-4344-86BD-8E038E9FD9DD}" type="pres">
      <dgm:prSet presAssocID="{0462E78B-8AA2-4A4C-8D8A-A6299D3C555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A104D-9079-4FAF-A525-5FF62A87DFE8}" type="pres">
      <dgm:prSet presAssocID="{0462E78B-8AA2-4A4C-8D8A-A6299D3C555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7706B5-7AFA-490F-B224-8B814FAA7315}" type="presOf" srcId="{4F50EA80-BC8A-4E3B-9741-C220A7D7759B}" destId="{E2FFA63D-6325-43BC-8367-8145484AEC11}" srcOrd="0" destOrd="0" presId="urn:microsoft.com/office/officeart/2005/8/layout/chevron2"/>
    <dgm:cxn modelId="{CDE8C62B-E86F-45B1-A85D-016DECF4DBD3}" type="presOf" srcId="{755AA326-7F56-411C-A794-F991D77B3C78}" destId="{17056D60-3E1B-493C-91B5-D09DD6A2836F}" srcOrd="0" destOrd="0" presId="urn:microsoft.com/office/officeart/2005/8/layout/chevron2"/>
    <dgm:cxn modelId="{42CD4780-6308-4937-AD75-BC6CC8EC2BC2}" type="presOf" srcId="{BEB31BA0-177F-439D-858A-DA07EDF25985}" destId="{3A33C58F-D8C6-46C8-B322-AF4D045C8290}" srcOrd="0" destOrd="0" presId="urn:microsoft.com/office/officeart/2005/8/layout/chevron2"/>
    <dgm:cxn modelId="{52DCAA59-E8F8-4BDC-A95B-229EC08BB0AE}" srcId="{F0E001D3-2007-4893-80A8-3B72A34070FE}" destId="{54CBE80D-CBAC-4F0F-ADE9-B90C43554456}" srcOrd="3" destOrd="0" parTransId="{1C588173-5311-464B-9B10-0FA04463F271}" sibTransId="{AD735B39-AD4B-4B34-9274-BBB607C0C71F}"/>
    <dgm:cxn modelId="{C5A30422-9AE1-499F-8895-7D112FFBB346}" type="presOf" srcId="{54CBE80D-CBAC-4F0F-ADE9-B90C43554456}" destId="{5B305873-56E6-478D-A025-CE68A9714EEA}" srcOrd="0" destOrd="0" presId="urn:microsoft.com/office/officeart/2005/8/layout/chevron2"/>
    <dgm:cxn modelId="{C21E607A-10B4-440F-B101-805DA278EF89}" type="presOf" srcId="{4CCC6699-BE92-4700-99C4-A6214F696B2A}" destId="{F1CA104D-9079-4FAF-A525-5FF62A87DFE8}" srcOrd="0" destOrd="0" presId="urn:microsoft.com/office/officeart/2005/8/layout/chevron2"/>
    <dgm:cxn modelId="{1ABB3D06-FDC1-41A8-BDF3-79AB089EEF02}" srcId="{4F50EA80-BC8A-4E3B-9741-C220A7D7759B}" destId="{5872D6D0-9168-46F2-8BA8-2B05A34FE74C}" srcOrd="0" destOrd="0" parTransId="{2218DA8D-BAC4-4550-AAD6-8D9F380B395F}" sibTransId="{7A8E6319-8BCC-46EA-AA5E-9EA007C8F44A}"/>
    <dgm:cxn modelId="{9678C73E-5332-4C53-AA77-F2E71F7D63B4}" srcId="{F0E001D3-2007-4893-80A8-3B72A34070FE}" destId="{0462E78B-8AA2-4A4C-8D8A-A6299D3C5552}" srcOrd="4" destOrd="0" parTransId="{3B3E1EC4-8B1E-44F4-AC98-006C8F7256D2}" sibTransId="{ECB1B423-9C28-409D-91FC-DE61D693B3A6}"/>
    <dgm:cxn modelId="{D464006C-4A12-4C7D-8903-8D1BFFBCA789}" type="presOf" srcId="{3A010EDB-8622-4901-BEA6-960B89B087DE}" destId="{DC8BE91F-4AD7-4265-824F-10A829DD708A}" srcOrd="0" destOrd="0" presId="urn:microsoft.com/office/officeart/2005/8/layout/chevron2"/>
    <dgm:cxn modelId="{A22AC824-6733-4FF7-97EB-FAD10A23F564}" type="presOf" srcId="{E767C3D9-55AD-498D-BACB-6A27DE69F2B4}" destId="{F45C5102-6C4C-4AC2-B7FD-A95A7C3A5F4A}" srcOrd="0" destOrd="0" presId="urn:microsoft.com/office/officeart/2005/8/layout/chevron2"/>
    <dgm:cxn modelId="{F78E6178-2BDF-4CFF-8E81-92B355F2153E}" srcId="{755AA326-7F56-411C-A794-F991D77B3C78}" destId="{E767C3D9-55AD-498D-BACB-6A27DE69F2B4}" srcOrd="0" destOrd="0" parTransId="{70425A1C-4F5E-4DDA-84AE-13606D6A6301}" sibTransId="{9A4551A6-EA36-4305-8ECB-81CC95C49D0B}"/>
    <dgm:cxn modelId="{4DAEE1A9-5344-4E7E-B7AB-63AB09906555}" srcId="{F0E001D3-2007-4893-80A8-3B72A34070FE}" destId="{3A010EDB-8622-4901-BEA6-960B89B087DE}" srcOrd="0" destOrd="0" parTransId="{66AB467C-95FE-4524-A83C-3239B62D77ED}" sibTransId="{656BBDF3-C0EF-4FF9-A2F4-042173CEBC58}"/>
    <dgm:cxn modelId="{802CD185-D7D1-496C-B26D-94A7A7CB0310}" srcId="{3A010EDB-8622-4901-BEA6-960B89B087DE}" destId="{6981ED3B-D56F-412B-8628-C482BE635D67}" srcOrd="0" destOrd="0" parTransId="{D2524ED8-8739-4956-B444-FD59DDC39025}" sibTransId="{F69C56A5-BD17-4015-B43B-34D55FD9D5F5}"/>
    <dgm:cxn modelId="{89ED7AAF-531F-4CA3-B9D4-6685974947C4}" type="presOf" srcId="{F0E001D3-2007-4893-80A8-3B72A34070FE}" destId="{7C98C0AD-C347-46F6-BAD8-9111B1C93DFA}" srcOrd="0" destOrd="0" presId="urn:microsoft.com/office/officeart/2005/8/layout/chevron2"/>
    <dgm:cxn modelId="{CABDC452-65E7-4916-9C9E-F0EC51D80023}" type="presOf" srcId="{0462E78B-8AA2-4A4C-8D8A-A6299D3C5552}" destId="{709472FE-4E95-4344-86BD-8E038E9FD9DD}" srcOrd="0" destOrd="0" presId="urn:microsoft.com/office/officeart/2005/8/layout/chevron2"/>
    <dgm:cxn modelId="{F68487EC-3AAF-47D6-8783-18AA9A427C56}" type="presOf" srcId="{6981ED3B-D56F-412B-8628-C482BE635D67}" destId="{CE57122C-157B-49A6-97D0-44402150B284}" srcOrd="0" destOrd="0" presId="urn:microsoft.com/office/officeart/2005/8/layout/chevron2"/>
    <dgm:cxn modelId="{E92CC700-2F71-4BCA-9B74-1537E00D194A}" type="presOf" srcId="{5872D6D0-9168-46F2-8BA8-2B05A34FE74C}" destId="{0E0F78F3-ADB7-44C6-8DEF-6E682B4397F6}" srcOrd="0" destOrd="0" presId="urn:microsoft.com/office/officeart/2005/8/layout/chevron2"/>
    <dgm:cxn modelId="{FDAAC86D-ADBD-4F16-AB9F-84F07BB2783C}" srcId="{54CBE80D-CBAC-4F0F-ADE9-B90C43554456}" destId="{BEB31BA0-177F-439D-858A-DA07EDF25985}" srcOrd="0" destOrd="0" parTransId="{A8AFDB32-3979-4D30-AA85-53773CE60BBB}" sibTransId="{B9E17471-760B-41AB-BDD3-9C1C4C5CB8E6}"/>
    <dgm:cxn modelId="{2734D805-B6E4-47BA-93AD-C32B05C2DAA9}" srcId="{F0E001D3-2007-4893-80A8-3B72A34070FE}" destId="{4F50EA80-BC8A-4E3B-9741-C220A7D7759B}" srcOrd="1" destOrd="0" parTransId="{56803B95-7DB9-4001-A2F7-4F92C133DF93}" sibTransId="{8C31280F-2B70-4516-86F3-12816DA38725}"/>
    <dgm:cxn modelId="{952A32D3-F827-40DD-89EE-33524CB8416B}" srcId="{0462E78B-8AA2-4A4C-8D8A-A6299D3C5552}" destId="{4CCC6699-BE92-4700-99C4-A6214F696B2A}" srcOrd="0" destOrd="0" parTransId="{EB27952D-02A0-4DF7-B0BC-B7A430862060}" sibTransId="{80DCC71E-D19E-4902-BFA8-3DEA57D78AA2}"/>
    <dgm:cxn modelId="{079A5F13-87D0-40F2-A0ED-102809C338B5}" srcId="{F0E001D3-2007-4893-80A8-3B72A34070FE}" destId="{755AA326-7F56-411C-A794-F991D77B3C78}" srcOrd="2" destOrd="0" parTransId="{1B24B496-0EAE-4C92-AB19-3E8CFF4A2260}" sibTransId="{919154C7-9262-42EA-85AA-DDE8B10CDF8B}"/>
    <dgm:cxn modelId="{49AE19E2-7DC1-45D1-B437-4F92B64788C8}" type="presParOf" srcId="{7C98C0AD-C347-46F6-BAD8-9111B1C93DFA}" destId="{9EBC0513-45DD-44CD-8A89-E5E52C091E99}" srcOrd="0" destOrd="0" presId="urn:microsoft.com/office/officeart/2005/8/layout/chevron2"/>
    <dgm:cxn modelId="{9EABB9E9-FFCB-45EF-99B4-7D8AE8874667}" type="presParOf" srcId="{9EBC0513-45DD-44CD-8A89-E5E52C091E99}" destId="{DC8BE91F-4AD7-4265-824F-10A829DD708A}" srcOrd="0" destOrd="0" presId="urn:microsoft.com/office/officeart/2005/8/layout/chevron2"/>
    <dgm:cxn modelId="{C6D42467-316F-4949-AFCF-FAFCD072172C}" type="presParOf" srcId="{9EBC0513-45DD-44CD-8A89-E5E52C091E99}" destId="{CE57122C-157B-49A6-97D0-44402150B284}" srcOrd="1" destOrd="0" presId="urn:microsoft.com/office/officeart/2005/8/layout/chevron2"/>
    <dgm:cxn modelId="{0C13AC11-AA8A-46A8-9AEB-CE9D7AF8B7A9}" type="presParOf" srcId="{7C98C0AD-C347-46F6-BAD8-9111B1C93DFA}" destId="{B58DC451-91F9-4533-B69F-FB4563B56C78}" srcOrd="1" destOrd="0" presId="urn:microsoft.com/office/officeart/2005/8/layout/chevron2"/>
    <dgm:cxn modelId="{F1A2CEC4-E0BF-4905-B692-8778D720DC83}" type="presParOf" srcId="{7C98C0AD-C347-46F6-BAD8-9111B1C93DFA}" destId="{6C92C9D0-7442-459E-8593-D4764ED714E0}" srcOrd="2" destOrd="0" presId="urn:microsoft.com/office/officeart/2005/8/layout/chevron2"/>
    <dgm:cxn modelId="{9234FB5E-725A-4F22-8D40-0E748B9F7406}" type="presParOf" srcId="{6C92C9D0-7442-459E-8593-D4764ED714E0}" destId="{E2FFA63D-6325-43BC-8367-8145484AEC11}" srcOrd="0" destOrd="0" presId="urn:microsoft.com/office/officeart/2005/8/layout/chevron2"/>
    <dgm:cxn modelId="{A352FCF7-38B7-491D-A65F-247F3FE9BB90}" type="presParOf" srcId="{6C92C9D0-7442-459E-8593-D4764ED714E0}" destId="{0E0F78F3-ADB7-44C6-8DEF-6E682B4397F6}" srcOrd="1" destOrd="0" presId="urn:microsoft.com/office/officeart/2005/8/layout/chevron2"/>
    <dgm:cxn modelId="{D5BAA0A2-385E-4195-8926-41A3A351BBFF}" type="presParOf" srcId="{7C98C0AD-C347-46F6-BAD8-9111B1C93DFA}" destId="{73E754A8-79DD-4287-821F-AFEF87E98061}" srcOrd="3" destOrd="0" presId="urn:microsoft.com/office/officeart/2005/8/layout/chevron2"/>
    <dgm:cxn modelId="{8C9F6CBE-5846-4AFF-9628-9FE9E0205E98}" type="presParOf" srcId="{7C98C0AD-C347-46F6-BAD8-9111B1C93DFA}" destId="{40A0E247-B3EA-4B6C-BE69-DDBBB39E96A9}" srcOrd="4" destOrd="0" presId="urn:microsoft.com/office/officeart/2005/8/layout/chevron2"/>
    <dgm:cxn modelId="{191E0EF7-FC03-4252-9DBB-C4090AEBBE09}" type="presParOf" srcId="{40A0E247-B3EA-4B6C-BE69-DDBBB39E96A9}" destId="{17056D60-3E1B-493C-91B5-D09DD6A2836F}" srcOrd="0" destOrd="0" presId="urn:microsoft.com/office/officeart/2005/8/layout/chevron2"/>
    <dgm:cxn modelId="{99FD57B2-8029-4D94-83D2-E08306B1A4DF}" type="presParOf" srcId="{40A0E247-B3EA-4B6C-BE69-DDBBB39E96A9}" destId="{F45C5102-6C4C-4AC2-B7FD-A95A7C3A5F4A}" srcOrd="1" destOrd="0" presId="urn:microsoft.com/office/officeart/2005/8/layout/chevron2"/>
    <dgm:cxn modelId="{C0598119-8ABF-421E-BAD1-FA8CADC0CF62}" type="presParOf" srcId="{7C98C0AD-C347-46F6-BAD8-9111B1C93DFA}" destId="{DD22093A-13EC-4654-A8C6-7CFE05ECD1F4}" srcOrd="5" destOrd="0" presId="urn:microsoft.com/office/officeart/2005/8/layout/chevron2"/>
    <dgm:cxn modelId="{16602B18-06C7-429D-98DF-E27E3A9F0165}" type="presParOf" srcId="{7C98C0AD-C347-46F6-BAD8-9111B1C93DFA}" destId="{9A266A30-C7D2-4610-A5C4-9391EC7B51EA}" srcOrd="6" destOrd="0" presId="urn:microsoft.com/office/officeart/2005/8/layout/chevron2"/>
    <dgm:cxn modelId="{DA38AF16-3681-4DB2-9074-95785161E873}" type="presParOf" srcId="{9A266A30-C7D2-4610-A5C4-9391EC7B51EA}" destId="{5B305873-56E6-478D-A025-CE68A9714EEA}" srcOrd="0" destOrd="0" presId="urn:microsoft.com/office/officeart/2005/8/layout/chevron2"/>
    <dgm:cxn modelId="{FF4FFD63-14A9-463B-A939-67BF784FB61A}" type="presParOf" srcId="{9A266A30-C7D2-4610-A5C4-9391EC7B51EA}" destId="{3A33C58F-D8C6-46C8-B322-AF4D045C8290}" srcOrd="1" destOrd="0" presId="urn:microsoft.com/office/officeart/2005/8/layout/chevron2"/>
    <dgm:cxn modelId="{F5A912DC-D484-4C82-BC6D-A035A3FB40BF}" type="presParOf" srcId="{7C98C0AD-C347-46F6-BAD8-9111B1C93DFA}" destId="{BC3DCBE1-A241-490B-B605-065BD32843EC}" srcOrd="7" destOrd="0" presId="urn:microsoft.com/office/officeart/2005/8/layout/chevron2"/>
    <dgm:cxn modelId="{D31A68A4-AA07-4463-863F-78C675EDA06A}" type="presParOf" srcId="{7C98C0AD-C347-46F6-BAD8-9111B1C93DFA}" destId="{D0646D57-990A-46AC-A1EA-A879235E83F6}" srcOrd="8" destOrd="0" presId="urn:microsoft.com/office/officeart/2005/8/layout/chevron2"/>
    <dgm:cxn modelId="{C37A9489-2DF7-4257-8F29-C35C0EE016CE}" type="presParOf" srcId="{D0646D57-990A-46AC-A1EA-A879235E83F6}" destId="{709472FE-4E95-4344-86BD-8E038E9FD9DD}" srcOrd="0" destOrd="0" presId="urn:microsoft.com/office/officeart/2005/8/layout/chevron2"/>
    <dgm:cxn modelId="{BB8A5E5A-69DE-44D8-9E4C-BE2CADC6E210}" type="presParOf" srcId="{D0646D57-990A-46AC-A1EA-A879235E83F6}" destId="{F1CA104D-9079-4FAF-A525-5FF62A87DF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177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53DA-8BF4-4869-96FE-9BCF43372D46}" type="datetimeFigureOut">
              <a:rPr kumimoji="0" lang="en-US" smtClean="0"/>
              <a:pPr/>
              <a:t>1/12/2017</a:t>
            </a:fld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kumimoji="0" lang="en-US" smtClean="0">
                <a:solidFill>
                  <a:schemeClr val="tx2"/>
                </a:solidFill>
              </a:rPr>
              <a:pPr/>
              <a:t>1/12/2017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kumimoji="0" lang="en-US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kumimoji="0" lang="en-US" smtClean="0">
                <a:solidFill>
                  <a:schemeClr val="tx2"/>
                </a:solidFill>
              </a:rPr>
              <a:pPr/>
              <a:t>1/12/2017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kumimoji="0" lang="en-US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kumimoji="0" lang="en-US" smtClean="0"/>
              <a:pPr/>
              <a:t>1/12/2017</a:t>
            </a:fld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kumimoji="0" lang="en-US" smtClean="0"/>
              <a:pPr/>
              <a:t>1/12/2017</a:t>
            </a:fld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kumimoji="0" lang="en-US" smtClean="0"/>
              <a:pPr/>
              <a:t>1/12/2017</a:t>
            </a:fld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kumimoji="0" lang="en-US" smtClean="0"/>
              <a:pPr/>
              <a:t>1/12/2017</a:t>
            </a:fld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kumimoji="0" lang="en-US" smtClean="0"/>
              <a:pPr/>
              <a:t>1/12/2017</a:t>
            </a:fld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kumimoji="0" lang="en-US" smtClean="0"/>
              <a:pPr/>
              <a:t>1/12/2017</a:t>
            </a:fld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kumimoji="0" lang="en-US" smtClean="0"/>
              <a:pPr/>
              <a:t>1/12/2017</a:t>
            </a:fld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FigureOut">
              <a:rPr kumimoji="0" lang="en-US" smtClean="0"/>
              <a:pPr/>
              <a:t>1/12/2017</a:t>
            </a:fld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816DF-213E-421B-92D3-C068DBB023D6}" type="datetimeFigureOut">
              <a:rPr kumimoji="0" lang="en-US" smtClean="0">
                <a:solidFill>
                  <a:schemeClr val="tx2"/>
                </a:solidFill>
              </a:rPr>
              <a:pPr/>
              <a:t>1/12/2017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2AC53DF-4216-466D-99A7-94400E6C2A25}" type="slidenum">
              <a:rPr kumimoji="0" lang="en-US" sz="1200" smtClean="0">
                <a:solidFill>
                  <a:schemeClr val="tx2"/>
                </a:solidFill>
              </a:rPr>
              <a:pPr algn="l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3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31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52400" y="152400"/>
            <a:ext cx="8763000" cy="640080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04800" y="304800"/>
            <a:ext cx="8458200" cy="6096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7862" y="4831140"/>
            <a:ext cx="26789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1996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avhplu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838200"/>
            <a:ext cx="8207013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5486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SINCE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150" y="5334000"/>
            <a:ext cx="8913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R" sz="3600" dirty="0">
                <a:solidFill>
                  <a:srgbClr val="0070C0"/>
                </a:solidFill>
                <a:latin typeface="Arial Black" pitchFamily="34" charset="0"/>
              </a:rPr>
              <a:t>Oportunidad de Negocio…Es REAL</a:t>
            </a:r>
          </a:p>
        </p:txBody>
      </p:sp>
      <p:sp>
        <p:nvSpPr>
          <p:cNvPr id="9" name="Rectangle 8"/>
          <p:cNvSpPr/>
          <p:nvPr/>
        </p:nvSpPr>
        <p:spPr>
          <a:xfrm>
            <a:off x="1241987" y="0"/>
            <a:ext cx="69923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¿OPORTUNIDAD?</a:t>
            </a:r>
          </a:p>
        </p:txBody>
      </p:sp>
      <p:sp>
        <p:nvSpPr>
          <p:cNvPr id="7" name="Rectangle 6"/>
          <p:cNvSpPr/>
          <p:nvPr/>
        </p:nvSpPr>
        <p:spPr>
          <a:xfrm>
            <a:off x="7467600" y="3877270"/>
            <a:ext cx="68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0" y="403860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</a:t>
            </a:r>
          </a:p>
        </p:txBody>
      </p:sp>
      <p:pic>
        <p:nvPicPr>
          <p:cNvPr id="10" name="Picture 9" descr="avhplu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19200"/>
            <a:ext cx="6476756" cy="3788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NEYRO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154" y="4135016"/>
            <a:ext cx="3630645" cy="2722984"/>
          </a:xfrm>
          <a:prstGeom prst="rect">
            <a:avLst/>
          </a:prstGeom>
        </p:spPr>
      </p:pic>
      <p:pic>
        <p:nvPicPr>
          <p:cNvPr id="9" name="Picture 8" descr="EMPRESARI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71600"/>
            <a:ext cx="2590800" cy="1943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1131629">
            <a:off x="250611" y="2280956"/>
            <a:ext cx="213666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OPORTUNIDAD</a:t>
            </a:r>
            <a:endParaRPr lang="en-US" sz="3600" b="1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1"/>
                </a:solidFill>
              </a:uFill>
              <a:latin typeface="Gill Sans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1600200"/>
            <a:ext cx="381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TextBox 5"/>
          <p:cNvSpPr txBox="1"/>
          <p:nvPr/>
        </p:nvSpPr>
        <p:spPr>
          <a:xfrm>
            <a:off x="2286000" y="153668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AVHPLUS ES EL ÚNICO PLAN REAL QUE TE DA LA</a:t>
            </a:r>
          </a:p>
          <a:p>
            <a:pPr algn="ctr"/>
            <a:r>
              <a:rPr lang="es-P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 DE</a:t>
            </a:r>
          </a:p>
          <a:p>
            <a:pPr algn="ctr"/>
            <a:r>
              <a:rPr lang="es-P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 TU PROPIO NEGOCIO,</a:t>
            </a:r>
          </a:p>
          <a:p>
            <a:pPr algn="ctr"/>
            <a:r>
              <a:rPr lang="es-P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GANAR DINERO</a:t>
            </a:r>
          </a:p>
          <a:p>
            <a:pPr algn="ctr"/>
            <a:r>
              <a:rPr lang="es-P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REALIZAR TUS SUEÑOS</a:t>
            </a:r>
            <a:endParaRPr lang="es-P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228600"/>
            <a:ext cx="883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TRES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Pasos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Generar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Ingresos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 descr="AVHPL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2667000"/>
            <a:ext cx="508000" cy="228600"/>
          </a:xfrm>
          <a:prstGeom prst="rect">
            <a:avLst/>
          </a:prstGeom>
        </p:spPr>
      </p:pic>
      <p:pic>
        <p:nvPicPr>
          <p:cNvPr id="13" name="Picture 12" descr="avhplus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7317" y="4876800"/>
            <a:ext cx="3126483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4495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s-PR" sz="4800" dirty="0">
                <a:solidFill>
                  <a:srgbClr val="0070C0"/>
                </a:solidFill>
                <a:latin typeface="Arial Black" pitchFamily="34" charset="0"/>
              </a:rPr>
              <a:t>Invierte en ti:</a:t>
            </a:r>
          </a:p>
        </p:txBody>
      </p:sp>
      <p:pic>
        <p:nvPicPr>
          <p:cNvPr id="6" name="Picture 5" descr="RADAMESCAMAC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905000"/>
            <a:ext cx="3277300" cy="372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267200" y="6135469"/>
            <a:ext cx="487680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PR" sz="3600" b="1" u="heavy" kern="100" dirty="0">
                <a:solidFill>
                  <a:srgbClr val="FF0000"/>
                </a:solidFill>
                <a:uFill>
                  <a:solidFill>
                    <a:schemeClr val="accent1"/>
                  </a:solidFill>
                </a:uFill>
                <a:latin typeface="Gill Sans MT"/>
              </a:rPr>
              <a:t>No Somos un Seguro</a:t>
            </a:r>
            <a:endParaRPr lang="es-PR" sz="3600" b="1" u="heavy" dirty="0">
              <a:solidFill>
                <a:srgbClr val="FF0000"/>
              </a:solidFill>
              <a:uFill>
                <a:solidFill>
                  <a:schemeClr val="accent1"/>
                </a:solidFill>
              </a:u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2514600"/>
            <a:ext cx="4495800" cy="37856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s-PR" sz="32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Incluye: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PR" sz="32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Kit de entrenamiento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PR" sz="32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Documentación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PR" sz="32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Tarjeta Socio </a:t>
            </a:r>
            <a:r>
              <a:rPr lang="es-PR" sz="3200" u="heavy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AVHPlus</a:t>
            </a:r>
            <a:endParaRPr lang="es-PR" sz="3200" u="heavy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1"/>
                </a:solidFill>
              </a:uFill>
              <a:latin typeface="Gill Sans M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PR" sz="32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Tarjeta de LTGM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965537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PR" sz="6000" b="1" dirty="0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$89.95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16764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PR" sz="4400" b="1" dirty="0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$39.95</a:t>
            </a:r>
            <a:r>
              <a:rPr lang="es-PR" sz="2400" b="1" dirty="0">
                <a:solidFill>
                  <a:schemeClr val="accent1"/>
                </a:solidFill>
                <a:latin typeface="Gill Sans MT"/>
              </a:rPr>
              <a:t>MENSUAL</a:t>
            </a:r>
            <a:endParaRPr lang="es-PR" sz="4400" b="1" dirty="0">
              <a:ln w="11430"/>
              <a:solidFill>
                <a:schemeClr val="accent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7998" y="0"/>
            <a:ext cx="703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PASO #1 DISTRIBUIDOR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167640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3200" y="685800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INDEPENDIENTE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0" y="129540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Una Sola vez</a:t>
            </a:r>
          </a:p>
        </p:txBody>
      </p:sp>
      <p:pic>
        <p:nvPicPr>
          <p:cNvPr id="17" name="Picture 16" descr="avhplus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5743834"/>
            <a:ext cx="1676400" cy="9805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1132"/>
            <a:ext cx="8932907" cy="523220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dirty="0">
              <a:ln/>
              <a:solidFill>
                <a:schemeClr val="tx2"/>
              </a:solidFill>
            </a:endParaRPr>
          </a:p>
          <a:p>
            <a:pPr algn="ctr"/>
            <a:endParaRPr lang="en-US" sz="2400" b="1" dirty="0">
              <a:ln/>
              <a:solidFill>
                <a:schemeClr val="tx2"/>
              </a:solidFill>
            </a:endParaRPr>
          </a:p>
          <a:p>
            <a:r>
              <a:rPr lang="en-US" sz="2400" b="1" dirty="0">
                <a:ln/>
                <a:solidFill>
                  <a:schemeClr val="tx2"/>
                </a:solidFill>
              </a:rPr>
              <a:t>                               A</a:t>
            </a:r>
            <a:r>
              <a:rPr lang="en-US" sz="2800" b="1" dirty="0">
                <a:ln/>
                <a:solidFill>
                  <a:schemeClr val="tx2"/>
                </a:solidFill>
              </a:rPr>
              <a:t>l Auspiciar 5 </a:t>
            </a:r>
            <a:r>
              <a:rPr lang="en-US" sz="2800" b="1" dirty="0" err="1">
                <a:ln/>
                <a:solidFill>
                  <a:schemeClr val="tx2"/>
                </a:solidFill>
              </a:rPr>
              <a:t>Distruidores</a:t>
            </a:r>
            <a:r>
              <a:rPr lang="en-US" sz="2800" b="1" dirty="0">
                <a:ln/>
                <a:solidFill>
                  <a:schemeClr val="tx2"/>
                </a:solidFill>
              </a:rPr>
              <a:t>: </a:t>
            </a:r>
          </a:p>
          <a:p>
            <a:r>
              <a:rPr lang="en-US" sz="2400" b="1" dirty="0">
                <a:ln/>
                <a:solidFill>
                  <a:schemeClr val="tx2"/>
                </a:solidFill>
              </a:rPr>
              <a:t> Obteniendo el LIFETIME GOLD MEMBERSHIP  Y AVHPLUS Card </a:t>
            </a:r>
          </a:p>
          <a:p>
            <a:r>
              <a:rPr lang="en-US" sz="2400" b="1" dirty="0">
                <a:ln/>
                <a:solidFill>
                  <a:schemeClr val="tx2"/>
                </a:solidFill>
              </a:rPr>
              <a:t>            Usted Recibe $40.00 Dls. por cada nuevo Distribuidor.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3600" dirty="0">
              <a:solidFill>
                <a:srgbClr val="00B050"/>
              </a:solidFill>
            </a:endParaRPr>
          </a:p>
          <a:p>
            <a:pPr algn="ctr"/>
            <a:r>
              <a:rPr lang="en-US" sz="3600" dirty="0">
                <a:solidFill>
                  <a:srgbClr val="00B050"/>
                </a:solidFill>
              </a:rPr>
              <a:t>           =  </a:t>
            </a:r>
            <a:r>
              <a:rPr lang="en-US" sz="6000" b="1" dirty="0">
                <a:solidFill>
                  <a:srgbClr val="00B050"/>
                </a:solidFill>
              </a:rPr>
              <a:t>$200.00 Dls</a:t>
            </a:r>
            <a:r>
              <a:rPr lang="en-US" sz="6000" dirty="0">
                <a:solidFill>
                  <a:srgbClr val="00B050"/>
                </a:solidFill>
              </a:rPr>
              <a:t>.</a:t>
            </a:r>
          </a:p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En Primer Nivel Recuperas </a:t>
            </a:r>
            <a:r>
              <a:rPr lang="en-US" sz="3600" b="1" dirty="0">
                <a:solidFill>
                  <a:srgbClr val="00B050"/>
                </a:solidFill>
              </a:rPr>
              <a:t>$200.00 Dls</a:t>
            </a: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152400"/>
            <a:ext cx="20574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3K43G53Ld5Nc5Ka5J3d4tfc44c09ba54d1c4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429000"/>
            <a:ext cx="2628900" cy="1752600"/>
          </a:xfrm>
          <a:prstGeom prst="rect">
            <a:avLst/>
          </a:prstGeom>
        </p:spPr>
      </p:pic>
      <p:pic>
        <p:nvPicPr>
          <p:cNvPr id="7" name="Picture 6" descr="DineroFaci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228600"/>
            <a:ext cx="1934210" cy="2189672"/>
          </a:xfrm>
          <a:prstGeom prst="rect">
            <a:avLst/>
          </a:prstGeom>
        </p:spPr>
      </p:pic>
      <p:pic>
        <p:nvPicPr>
          <p:cNvPr id="9" name="Picture 8" descr="avhplus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04800"/>
            <a:ext cx="3200156" cy="1871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>
            <a:normAutofit/>
          </a:bodyPr>
          <a:lstStyle/>
          <a:p>
            <a:r>
              <a:rPr lang="es-PR" dirty="0">
                <a:solidFill>
                  <a:srgbClr val="0070C0"/>
                </a:solidFill>
                <a:latin typeface="Arial Black" pitchFamily="34" charset="0"/>
              </a:rPr>
              <a:t>Plan de Compensación </a:t>
            </a:r>
            <a:endParaRPr lang="es-PR" dirty="0">
              <a:latin typeface="Arial Black" pitchFamily="34" charset="0"/>
            </a:endParaRPr>
          </a:p>
        </p:txBody>
      </p:sp>
      <p:pic>
        <p:nvPicPr>
          <p:cNvPr id="9" name="Picture 8" descr="BUSINESS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2835">
            <a:off x="1371547" y="3561144"/>
            <a:ext cx="2209800" cy="2153856"/>
          </a:xfrm>
          <a:prstGeom prst="rect">
            <a:avLst/>
          </a:prstGeom>
        </p:spPr>
      </p:pic>
      <p:pic>
        <p:nvPicPr>
          <p:cNvPr id="11" name="Picture 10" descr="BUSINESS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803524"/>
            <a:ext cx="706935" cy="689038"/>
          </a:xfrm>
          <a:prstGeom prst="rect">
            <a:avLst/>
          </a:prstGeom>
        </p:spPr>
      </p:pic>
      <p:pic>
        <p:nvPicPr>
          <p:cNvPr id="12" name="Picture 11" descr="BUSINESS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665" y="3803524"/>
            <a:ext cx="706935" cy="689038"/>
          </a:xfrm>
          <a:prstGeom prst="rect">
            <a:avLst/>
          </a:prstGeom>
        </p:spPr>
      </p:pic>
      <p:pic>
        <p:nvPicPr>
          <p:cNvPr id="13" name="Picture 12" descr="BUSINESS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5486400"/>
            <a:ext cx="706935" cy="689038"/>
          </a:xfrm>
          <a:prstGeom prst="rect">
            <a:avLst/>
          </a:prstGeom>
        </p:spPr>
      </p:pic>
      <p:pic>
        <p:nvPicPr>
          <p:cNvPr id="14" name="Picture 13" descr="BUSINESS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1865" y="5486400"/>
            <a:ext cx="706935" cy="689038"/>
          </a:xfrm>
          <a:prstGeom prst="rect">
            <a:avLst/>
          </a:prstGeom>
        </p:spPr>
      </p:pic>
      <p:pic>
        <p:nvPicPr>
          <p:cNvPr id="15" name="Picture 14" descr="BUSINESS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892362"/>
            <a:ext cx="706935" cy="6890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52600" y="4572000"/>
            <a:ext cx="1447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000" b="1" dirty="0">
                <a:solidFill>
                  <a:schemeClr val="tx1"/>
                </a:solidFill>
              </a:rPr>
              <a:t>1er Nivel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466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llegar a este 1er. Nivel </a:t>
            </a:r>
          </a:p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necesitas 5 Nuevos Distribuidores</a:t>
            </a:r>
          </a:p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pagando </a:t>
            </a:r>
            <a:r>
              <a:rPr lang="es-E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$39.95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mes y Calificas para un 20%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3239869"/>
            <a:ext cx="594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Arial Black" pitchFamily="34" charset="0"/>
              </a:rPr>
              <a:t>$39.95 </a:t>
            </a:r>
            <a:r>
              <a:rPr lang="en-US" sz="1400" dirty="0">
                <a:latin typeface="Arial Black" pitchFamily="34" charset="0"/>
              </a:rPr>
              <a:t>X 5 = </a:t>
            </a:r>
            <a:r>
              <a:rPr lang="en-US" sz="1400" dirty="0">
                <a:solidFill>
                  <a:srgbClr val="00B050"/>
                </a:solidFill>
                <a:latin typeface="Arial Black" pitchFamily="34" charset="0"/>
              </a:rPr>
              <a:t>$199.95 </a:t>
            </a:r>
            <a:r>
              <a:rPr lang="en-US" sz="1400" dirty="0">
                <a:latin typeface="Arial Black" pitchFamily="34" charset="0"/>
              </a:rPr>
              <a:t>x 20% + </a:t>
            </a:r>
            <a:r>
              <a:rPr lang="en-US" sz="2000" dirty="0">
                <a:solidFill>
                  <a:srgbClr val="00B050"/>
                </a:solidFill>
                <a:latin typeface="Arial Black" pitchFamily="34" charset="0"/>
              </a:rPr>
              <a:t>$39.95 </a:t>
            </a:r>
            <a:r>
              <a:rPr lang="en-US" sz="1400" dirty="0">
                <a:latin typeface="Arial Black" pitchFamily="34" charset="0"/>
              </a:rPr>
              <a:t>residual Mensual</a:t>
            </a:r>
          </a:p>
          <a:p>
            <a:r>
              <a:rPr lang="en-US" dirty="0"/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4495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1er</a:t>
            </a:r>
            <a:r>
              <a:rPr lang="en-US" dirty="0"/>
              <a:t>.</a:t>
            </a:r>
            <a:r>
              <a:rPr lang="en-US" sz="4800" dirty="0"/>
              <a:t>Nivel  </a:t>
            </a:r>
            <a:r>
              <a:rPr lang="en-US" sz="4800" dirty="0">
                <a:solidFill>
                  <a:srgbClr val="00B050"/>
                </a:solidFill>
              </a:rPr>
              <a:t>$35.95 </a:t>
            </a:r>
            <a:r>
              <a:rPr lang="en-US" sz="3200" b="1" dirty="0"/>
              <a:t>al Mes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3800" y="4507468"/>
            <a:ext cx="148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Black" pitchFamily="34" charset="0"/>
              </a:rPr>
              <a:t>RESIDUAL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38400" y="762000"/>
            <a:ext cx="43592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DISTRIBUIDOR</a:t>
            </a:r>
          </a:p>
        </p:txBody>
      </p:sp>
      <p:pic>
        <p:nvPicPr>
          <p:cNvPr id="24" name="Picture 23" descr="000103277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599" y="5257800"/>
            <a:ext cx="3730767" cy="1600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38400" y="3124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200" y="396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4038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95400" y="571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76600" y="571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752600" y="4267200"/>
            <a:ext cx="1447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400" b="1" dirty="0">
                <a:solidFill>
                  <a:schemeClr val="tx1"/>
                </a:solidFill>
              </a:rPr>
              <a:t>TU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1600" y="5638800"/>
            <a:ext cx="114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5 Estrellas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244" y="6412468"/>
            <a:ext cx="491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Es un ejemplo y las ganancias son garantizadas. </a:t>
            </a:r>
            <a:endParaRPr lang="es-PR" b="1" dirty="0"/>
          </a:p>
        </p:txBody>
      </p:sp>
      <p:pic>
        <p:nvPicPr>
          <p:cNvPr id="27" name="Picture 26" descr="avhplus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5410200"/>
            <a:ext cx="2057156" cy="1203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19600" y="1600200"/>
            <a:ext cx="381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r>
              <a:rPr lang="es-PR" sz="2000" b="1" dirty="0"/>
              <a:t>Plan de Compensación  </a:t>
            </a:r>
            <a:r>
              <a:rPr lang="es-PR" sz="4000" dirty="0">
                <a:solidFill>
                  <a:srgbClr val="0070C0"/>
                </a:solidFill>
                <a:latin typeface="Arial Black" pitchFamily="34" charset="0"/>
              </a:rPr>
              <a:t>NIVELES DE ÉXITO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6488668"/>
            <a:ext cx="22860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u="heavy" kern="100" dirty="0">
                <a:solidFill>
                  <a:srgbClr val="FF0000"/>
                </a:solidFill>
                <a:uFill>
                  <a:solidFill>
                    <a:schemeClr val="accent1"/>
                  </a:solidFill>
                </a:uFill>
                <a:latin typeface="Gill Sans MT"/>
              </a:rPr>
              <a:t>No </a:t>
            </a:r>
            <a:r>
              <a:rPr lang="en-US" u="heavy" kern="100" dirty="0" err="1">
                <a:solidFill>
                  <a:srgbClr val="FF0000"/>
                </a:solidFill>
                <a:uFill>
                  <a:solidFill>
                    <a:schemeClr val="accent1"/>
                  </a:solidFill>
                </a:uFill>
                <a:latin typeface="Gill Sans MT"/>
              </a:rPr>
              <a:t>Somos</a:t>
            </a:r>
            <a:r>
              <a:rPr lang="en-US" u="heavy" kern="100" dirty="0">
                <a:solidFill>
                  <a:srgbClr val="FF0000"/>
                </a:solidFill>
                <a:uFill>
                  <a:solidFill>
                    <a:schemeClr val="accent1"/>
                  </a:solidFill>
                </a:uFill>
                <a:latin typeface="Gill Sans MT"/>
              </a:rPr>
              <a:t> un </a:t>
            </a:r>
            <a:r>
              <a:rPr lang="en-US" u="heavy" kern="100" dirty="0" err="1">
                <a:solidFill>
                  <a:srgbClr val="FF0000"/>
                </a:solidFill>
                <a:uFill>
                  <a:solidFill>
                    <a:schemeClr val="accent1"/>
                  </a:solidFill>
                </a:uFill>
                <a:latin typeface="Gill Sans MT"/>
              </a:rPr>
              <a:t>Seguro</a:t>
            </a:r>
            <a:endParaRPr lang="en-US" u="heavy" dirty="0">
              <a:solidFill>
                <a:srgbClr val="FF0000"/>
              </a:solidFill>
              <a:uFill>
                <a:solidFill>
                  <a:schemeClr val="accent1"/>
                </a:solidFill>
              </a:uFill>
              <a:latin typeface="Gill Sans M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8961187"/>
              </p:ext>
            </p:extLst>
          </p:nvPr>
        </p:nvGraphicFramePr>
        <p:xfrm>
          <a:off x="685800" y="990600"/>
          <a:ext cx="8077200" cy="438359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3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54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s-P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 ASOCIADOS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% GANANCIA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DE INGRESO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INGRESO</a:t>
                      </a:r>
                      <a:r>
                        <a:rPr lang="es-PR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MENSUAL</a:t>
                      </a:r>
                      <a:endParaRPr lang="es-P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/>
                        <a:t>$39.95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/>
                        <a:t>$39.95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/>
                        <a:t>$149.81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/>
                        <a:t>$189.76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/>
                        <a:t>$649.18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/>
                        <a:t>$838.94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/>
                        <a:t>$2,496.87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/>
                        <a:t>$3,335.81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**5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/>
                        <a:t>$8,739.06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/>
                        <a:t>$12,074.87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/>
                        <a:t>$12,484.37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/>
                        <a:t>$24,559.24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6485"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/>
                        <a:t>$31,210.93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b="1" dirty="0"/>
                        <a:t>$55,770.17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1" y="5410200"/>
            <a:ext cx="830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rgbClr val="FF0000"/>
                </a:solidFill>
              </a:rPr>
              <a:t>*3-</a:t>
            </a:r>
            <a:r>
              <a:rPr lang="es-ES" sz="1200" b="1" dirty="0"/>
              <a:t> UNA VEZ ALCANZAS EL NIVEL</a:t>
            </a:r>
            <a:r>
              <a:rPr lang="es-ES" sz="1600" b="1" dirty="0"/>
              <a:t> </a:t>
            </a:r>
            <a:r>
              <a:rPr lang="es-ES" b="1" dirty="0"/>
              <a:t>3</a:t>
            </a:r>
            <a:r>
              <a:rPr lang="es-ES" sz="1600" b="1" dirty="0"/>
              <a:t> </a:t>
            </a:r>
            <a:r>
              <a:rPr lang="es-ES" sz="1200" b="1" dirty="0"/>
              <a:t>CON </a:t>
            </a:r>
            <a:r>
              <a:rPr lang="es-ES" b="1" dirty="0"/>
              <a:t>125</a:t>
            </a:r>
            <a:r>
              <a:rPr lang="es-ES" sz="1200" b="1" dirty="0"/>
              <a:t> PERSONAS, OBTIENES UN BONO DE </a:t>
            </a:r>
            <a:r>
              <a:rPr lang="es-ES" b="1" dirty="0"/>
              <a:t>$2,500.00, </a:t>
            </a:r>
            <a:r>
              <a:rPr lang="es-ES" sz="1200" b="1" dirty="0"/>
              <a:t>UNA SOLA VEZ.</a:t>
            </a:r>
          </a:p>
          <a:p>
            <a:pPr>
              <a:lnSpc>
                <a:spcPct val="150000"/>
              </a:lnSpc>
            </a:pPr>
            <a:r>
              <a:rPr lang="es-ES" sz="1200" b="1" dirty="0">
                <a:solidFill>
                  <a:srgbClr val="FF0000"/>
                </a:solidFill>
              </a:rPr>
              <a:t>*5-</a:t>
            </a:r>
            <a:r>
              <a:rPr lang="es-ES" sz="1200" b="1" dirty="0"/>
              <a:t> AL ALCANZAR EL NIVEL</a:t>
            </a:r>
            <a:r>
              <a:rPr lang="es-ES" sz="1600" b="1" dirty="0"/>
              <a:t> </a:t>
            </a:r>
            <a:r>
              <a:rPr lang="es-ES" b="1" dirty="0"/>
              <a:t>5</a:t>
            </a:r>
            <a:r>
              <a:rPr lang="es-ES" sz="1600" b="1" dirty="0"/>
              <a:t> </a:t>
            </a:r>
            <a:r>
              <a:rPr lang="es-ES" sz="1200" b="1" dirty="0"/>
              <a:t>CON</a:t>
            </a:r>
            <a:r>
              <a:rPr lang="es-ES" b="1" dirty="0"/>
              <a:t> 3,125 </a:t>
            </a:r>
            <a:r>
              <a:rPr lang="es-ES" sz="1200" b="1" dirty="0"/>
              <a:t>PERSONAS,  OBTIENES UN BONO POR LA MISMA CANTIDAD UNA VEZ. </a:t>
            </a:r>
            <a:endParaRPr lang="es-PR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1600200" y="6211669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Es un ejemplo y las ganancias son garantizadas. </a:t>
            </a:r>
            <a:endParaRPr lang="es-PR" b="1" dirty="0"/>
          </a:p>
        </p:txBody>
      </p:sp>
      <p:pic>
        <p:nvPicPr>
          <p:cNvPr id="9" name="Picture 8" descr="avhplu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9550" y="5653369"/>
            <a:ext cx="1295400" cy="757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027237"/>
            <a:ext cx="8839200" cy="4525963"/>
          </a:xfrm>
        </p:spPr>
        <p:txBody>
          <a:bodyPr>
            <a:normAutofit/>
          </a:bodyPr>
          <a:lstStyle/>
          <a:p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1er.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Nivel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5  Estrellas</a:t>
            </a:r>
          </a:p>
          <a:p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3er.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Nivel 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Estrella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Platino</a:t>
            </a:r>
            <a:endParaRPr lang="en-US" sz="43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5to.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Nivel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Estrella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ORO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 Platino</a:t>
            </a:r>
          </a:p>
          <a:p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6to.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Nivel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Estrella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ORO International</a:t>
            </a:r>
          </a:p>
          <a:p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7mo.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43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Nivel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3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Estrella 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Presidencial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67929" y="1143000"/>
            <a:ext cx="4821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DISTRIBUIDOR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52400"/>
            <a:ext cx="6942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Posiciones de Liderazgo</a:t>
            </a:r>
          </a:p>
        </p:txBody>
      </p:sp>
      <p:pic>
        <p:nvPicPr>
          <p:cNvPr id="8" name="Picture 7" descr="Rhinestone Pin President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8400" y="5057775"/>
            <a:ext cx="1571625" cy="1571625"/>
          </a:xfrm>
          <a:prstGeom prst="rect">
            <a:avLst/>
          </a:prstGeom>
        </p:spPr>
      </p:pic>
      <p:pic>
        <p:nvPicPr>
          <p:cNvPr id="10" name="Picture 9" descr="000103277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6822" y="1981200"/>
            <a:ext cx="2487178" cy="1066800"/>
          </a:xfrm>
          <a:prstGeom prst="rect">
            <a:avLst/>
          </a:prstGeom>
        </p:spPr>
      </p:pic>
      <p:pic>
        <p:nvPicPr>
          <p:cNvPr id="9" name="Picture 8" descr="Picture 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819400"/>
            <a:ext cx="889000" cy="685800"/>
          </a:xfrm>
          <a:prstGeom prst="rect">
            <a:avLst/>
          </a:prstGeom>
        </p:spPr>
      </p:pic>
      <p:pic>
        <p:nvPicPr>
          <p:cNvPr id="11" name="Picture 10" descr="Picture 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3581400"/>
            <a:ext cx="660400" cy="660400"/>
          </a:xfrm>
          <a:prstGeom prst="rect">
            <a:avLst/>
          </a:prstGeom>
        </p:spPr>
      </p:pic>
      <p:pic>
        <p:nvPicPr>
          <p:cNvPr id="12" name="Picture 11" descr="Copy of 000028413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0" y="4191000"/>
            <a:ext cx="128587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219200"/>
          </a:xfrm>
        </p:spPr>
        <p:txBody>
          <a:bodyPr>
            <a:normAutofit/>
          </a:bodyPr>
          <a:lstStyle/>
          <a:p>
            <a:pPr algn="ctr"/>
            <a:r>
              <a:rPr lang="es-PR" sz="4400" dirty="0">
                <a:solidFill>
                  <a:srgbClr val="0070C0"/>
                </a:solidFill>
                <a:latin typeface="Arial Black" pitchFamily="34" charset="0"/>
              </a:rPr>
              <a:t>Beneficios del </a:t>
            </a:r>
            <a:r>
              <a:rPr lang="es-PR" dirty="0">
                <a:solidFill>
                  <a:srgbClr val="0070C0"/>
                </a:solidFill>
                <a:latin typeface="Arial Black" pitchFamily="34" charset="0"/>
              </a:rPr>
              <a:t>Distribuidor</a:t>
            </a:r>
            <a:r>
              <a:rPr lang="es-PR" sz="4400" dirty="0">
                <a:solidFill>
                  <a:srgbClr val="0070C0"/>
                </a:solidFill>
                <a:latin typeface="Arial Black" pitchFamily="34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557889"/>
            <a:ext cx="4267200" cy="29546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PR" sz="32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Tu página virtual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PR" sz="32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Back-Office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PR" sz="32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Aplicación </a:t>
            </a:r>
            <a:r>
              <a:rPr lang="es-PR" sz="20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iPhone/iPad/Android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s-PR" sz="2800" u="heavy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1"/>
                </a:solidFill>
              </a:uFill>
              <a:latin typeface="Gill Sans M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9144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PR" sz="3200" b="1" dirty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Back-Office y Réplica Website</a:t>
            </a:r>
          </a:p>
        </p:txBody>
      </p:sp>
      <p:pic>
        <p:nvPicPr>
          <p:cNvPr id="20" name="Picture 19" descr="BACKOFF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301744" cy="2321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IPHONEAP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810000"/>
            <a:ext cx="18796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4419600" y="42672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virtual gratis por 60 días-</a:t>
            </a:r>
          </a:p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$9.95 después, al mes</a:t>
            </a:r>
            <a:endParaRPr lang="es-P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52400" y="2209800"/>
            <a:ext cx="4800600" cy="33239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s-PR" sz="28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Descuentos: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R" sz="28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Hasta 50% en 50,000+hoteles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R" sz="28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Más de 20,000 </a:t>
            </a:r>
            <a:r>
              <a:rPr lang="es-PR" sz="2800" u="heavy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rent</a:t>
            </a:r>
            <a:r>
              <a:rPr lang="es-PR" sz="28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-a-car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PR" sz="28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Más de 5,000 restaurantes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s-PR" sz="2800" u="heavy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1"/>
                </a:solidFill>
              </a:uFill>
              <a:latin typeface="Gill Sans MT"/>
            </a:endParaRPr>
          </a:p>
        </p:txBody>
      </p:sp>
      <p:pic>
        <p:nvPicPr>
          <p:cNvPr id="3" name="Picture 2" descr="BuschGardensGeneral580_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438400"/>
            <a:ext cx="3646170" cy="1257300"/>
          </a:xfrm>
          <a:prstGeom prst="rect">
            <a:avLst/>
          </a:prstGeom>
        </p:spPr>
      </p:pic>
      <p:pic>
        <p:nvPicPr>
          <p:cNvPr id="4" name="Picture 4" descr="http://ts4.mm.bing.net/th?id=I.4715788944606795&amp;pid=1.7&amp;w=155&amp;h=143&amp;c=7&amp;rs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57800"/>
            <a:ext cx="1600200" cy="1476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5029200"/>
            <a:ext cx="1719141" cy="809625"/>
          </a:xfrm>
          <a:prstGeom prst="rect">
            <a:avLst/>
          </a:prstGeom>
        </p:spPr>
      </p:pic>
      <p:pic>
        <p:nvPicPr>
          <p:cNvPr id="6" name="Picture 5" descr="hertz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06208" y="4724400"/>
            <a:ext cx="2037792" cy="1086521"/>
          </a:xfrm>
          <a:prstGeom prst="rect">
            <a:avLst/>
          </a:prstGeom>
        </p:spPr>
      </p:pic>
      <p:pic>
        <p:nvPicPr>
          <p:cNvPr id="7" name="Picture 6" descr="avis_logo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4495800"/>
            <a:ext cx="1143000" cy="38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icture 07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0200" y="5943600"/>
            <a:ext cx="1362075" cy="704850"/>
          </a:xfrm>
          <a:prstGeom prst="rect">
            <a:avLst/>
          </a:prstGeom>
        </p:spPr>
      </p:pic>
      <p:pic>
        <p:nvPicPr>
          <p:cNvPr id="11" name="Picture 10" descr="Picture 06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91400" y="5815276"/>
            <a:ext cx="1519237" cy="10427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86200" y="2362200"/>
            <a:ext cx="1386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Parques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181600"/>
            <a:ext cx="1579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Cruceros,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05400" y="3962400"/>
            <a:ext cx="25078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Renta de autos,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0" y="5791200"/>
            <a:ext cx="2367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Hoteles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13158" y="1828800"/>
            <a:ext cx="40470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Aviones, Restaurantes,</a:t>
            </a:r>
          </a:p>
        </p:txBody>
      </p:sp>
      <p:pic>
        <p:nvPicPr>
          <p:cNvPr id="17" name="Picture 16" descr="hotels-et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990600"/>
            <a:ext cx="2144851" cy="1371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1000" y="1371600"/>
            <a:ext cx="14478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AVHPLUS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4283" y="0"/>
            <a:ext cx="7983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Sólo</a:t>
            </a:r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Para Distribuidores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6600" y="1295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Tarjeta de Descuentos 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0" y="762000"/>
            <a:ext cx="6705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PR" sz="3200" b="1" dirty="0" err="1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Lifetime</a:t>
            </a:r>
            <a:r>
              <a:rPr lang="es-PR" sz="3200" b="1" dirty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 </a:t>
            </a:r>
            <a:r>
              <a:rPr lang="es-PR" sz="3200" b="1" dirty="0" err="1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Travel</a:t>
            </a:r>
            <a:r>
              <a:rPr lang="es-PR" sz="3200" b="1" dirty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 Club </a:t>
            </a:r>
            <a:r>
              <a:rPr lang="es-PR" sz="3200" b="1" dirty="0" err="1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Membership</a:t>
            </a:r>
            <a:r>
              <a:rPr lang="es-PR" sz="3200" b="1" dirty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 </a:t>
            </a:r>
          </a:p>
        </p:txBody>
      </p:sp>
      <p:pic>
        <p:nvPicPr>
          <p:cNvPr id="23" name="Picture 22" descr="Toyota Nuev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67600" y="3810000"/>
            <a:ext cx="1676400" cy="1089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dvertencia%20Lide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7899" y="990600"/>
            <a:ext cx="1846100" cy="1371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6934200" cy="457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Membresia </a:t>
            </a:r>
            <a:r>
              <a:rPr lang="en-US" b="1" dirty="0"/>
              <a:t>Anual</a:t>
            </a:r>
            <a:r>
              <a:rPr lang="en-US" dirty="0"/>
              <a:t> de </a:t>
            </a:r>
            <a:r>
              <a:rPr lang="en-US" b="1" dirty="0"/>
              <a:t>$45.00 Dls. </a:t>
            </a:r>
            <a:r>
              <a:rPr lang="en-US" b="1" dirty="0">
                <a:solidFill>
                  <a:srgbClr val="00B0F0"/>
                </a:solidFill>
              </a:rPr>
              <a:t>$25.00 Dls. </a:t>
            </a:r>
            <a:r>
              <a:rPr lang="en-US" b="1" dirty="0"/>
              <a:t>Bono al Distribuidor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066800"/>
            <a:ext cx="8534400" cy="685800"/>
          </a:xfrm>
        </p:spPr>
        <p:txBody>
          <a:bodyPr>
            <a:noAutofit/>
          </a:bodyPr>
          <a:lstStyle/>
          <a:p>
            <a:r>
              <a:rPr lang="en-US" sz="3200" dirty="0"/>
              <a:t>Auspiciado Por </a:t>
            </a:r>
            <a:r>
              <a:rPr lang="en-US" sz="3200" b="1" dirty="0"/>
              <a:t>Distribuidor o la Compañia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9812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Black" pitchFamily="34" charset="0"/>
              </a:rPr>
              <a:t>Sólo</a:t>
            </a:r>
            <a:r>
              <a:rPr lang="en-US" dirty="0">
                <a:latin typeface="Arial Black" pitchFamily="34" charset="0"/>
              </a:rPr>
              <a:t> Vender Y Promocionar  los Productos De AVHPLUS</a:t>
            </a:r>
          </a:p>
          <a:p>
            <a:r>
              <a:rPr lang="en-US" sz="1200" dirty="0">
                <a:latin typeface="Arial Black" pitchFamily="34" charset="0"/>
              </a:rPr>
              <a:t>  </a:t>
            </a:r>
          </a:p>
          <a:p>
            <a:r>
              <a:rPr lang="en-US" sz="1200" dirty="0">
                <a:solidFill>
                  <a:srgbClr val="FF0000"/>
                </a:solidFill>
                <a:latin typeface="Arial Black" pitchFamily="34" charset="0"/>
              </a:rPr>
              <a:t>            </a:t>
            </a:r>
          </a:p>
          <a:p>
            <a:endParaRPr lang="en-US" sz="12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Ver Plan de Compesación de </a:t>
            </a:r>
            <a:r>
              <a:rPr lang="en-US" dirty="0" err="1">
                <a:solidFill>
                  <a:srgbClr val="FF0000"/>
                </a:solidFill>
                <a:latin typeface="Arial Black" pitchFamily="34" charset="0"/>
              </a:rPr>
              <a:t>Asociados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Black" pitchFamily="34" charset="0"/>
              </a:rPr>
              <a:t>Próxima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 página</a:t>
            </a:r>
          </a:p>
          <a:p>
            <a:r>
              <a:rPr lang="en-US" dirty="0"/>
              <a:t> </a:t>
            </a:r>
          </a:p>
        </p:txBody>
      </p:sp>
      <p:pic>
        <p:nvPicPr>
          <p:cNvPr id="12" name="Picture 11" descr="mon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43400"/>
            <a:ext cx="2590800" cy="23029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1308" y="152400"/>
            <a:ext cx="8309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PASO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#2 ASOCIADOS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5" descr="hotels-et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800600"/>
            <a:ext cx="2621484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00" y="5181600"/>
            <a:ext cx="24384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Georgia" pitchFamily="18" charset="0"/>
              </a:rPr>
              <a:t>AVHPLUS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38862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VENTAS DE Lifetime Card Membership $89.95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4343401"/>
            <a:ext cx="2209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    </a:t>
            </a:r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COMISION</a:t>
            </a:r>
            <a:r>
              <a:rPr lang="en-US" sz="4000" dirty="0">
                <a:solidFill>
                  <a:srgbClr val="C00000"/>
                </a:solidFill>
                <a:latin typeface="Arial Black" pitchFamily="34" charset="0"/>
              </a:rPr>
              <a:t>          $45.00</a:t>
            </a:r>
            <a:endParaRPr lang="en-US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Arial Black" pitchFamily="34" charset="0"/>
              </a:rPr>
              <a:t>   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5400" y="64886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El Asociado para </a:t>
            </a:r>
            <a:r>
              <a:rPr lang="en-US" b="1" dirty="0" err="1">
                <a:solidFill>
                  <a:srgbClr val="C00000"/>
                </a:solidFill>
              </a:rPr>
              <a:t>disfrutar</a:t>
            </a:r>
            <a:r>
              <a:rPr lang="en-US" b="1" dirty="0">
                <a:solidFill>
                  <a:srgbClr val="C00000"/>
                </a:solidFill>
              </a:rPr>
              <a:t> LTCM tiene que comprar la tarjeta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2286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LOS ASOCIADOS NO PUEDEN AUSPICIAR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67660" y="3124200"/>
            <a:ext cx="30802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PASO #3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447800" y="4343400"/>
            <a:ext cx="332232" cy="368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29000" y="5638800"/>
            <a:ext cx="2421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Distribuidor o Asociado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ffiliate_C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905000"/>
            <a:ext cx="7696969" cy="3048000"/>
          </a:xfrm>
          <a:prstGeom prst="rect">
            <a:avLst/>
          </a:prstGeom>
        </p:spPr>
      </p:pic>
      <p:pic>
        <p:nvPicPr>
          <p:cNvPr id="12" name="Picture 11" descr="affiliate_C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031" y="1905000"/>
            <a:ext cx="7696969" cy="3048000"/>
          </a:xfrm>
          <a:prstGeom prst="rect">
            <a:avLst/>
          </a:prstGeom>
        </p:spPr>
      </p:pic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1362075"/>
          </a:xfrm>
        </p:spPr>
        <p:txBody>
          <a:bodyPr>
            <a:normAutofit/>
          </a:bodyPr>
          <a:lstStyle/>
          <a:p>
            <a:r>
              <a:rPr lang="en-US" dirty="0"/>
              <a:t>          </a:t>
            </a:r>
            <a:r>
              <a:rPr sz="6000" dirty="0">
                <a:solidFill>
                  <a:srgbClr val="FF0000"/>
                </a:solidFill>
              </a:rPr>
              <a:t>gestion Empresarial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5715000"/>
            <a:ext cx="5690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CALIDAD DE VIDA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0600" y="1143000"/>
            <a:ext cx="75438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World International Networkers  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14" descr="mpe_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028609"/>
            <a:ext cx="4191000" cy="277199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05200" y="304800"/>
            <a:ext cx="5486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www.AVHWIN.com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8" name="Picture 17" descr="avhplus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0"/>
            <a:ext cx="1828800" cy="1069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62950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2057400"/>
            <a:ext cx="2514600" cy="48126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V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MEDICAL PLAN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37176" y="3758480"/>
            <a:ext cx="2514600" cy="4950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COMISIONES 	</a:t>
            </a:r>
            <a:endParaRPr lang="es-V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2538" y="4509738"/>
            <a:ext cx="2560061" cy="4950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RESIDUAL MENSUAL</a:t>
            </a:r>
            <a:endParaRPr lang="es-V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8740" y="2057400"/>
            <a:ext cx="1343891" cy="4812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$ 39.95	</a:t>
            </a:r>
            <a:endParaRPr lang="es-V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8740" y="3706701"/>
            <a:ext cx="1343891" cy="4950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$ 45.00	</a:t>
            </a:r>
            <a:endParaRPr lang="es-V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4457959"/>
            <a:ext cx="1343891" cy="4950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$   2.00	</a:t>
            </a:r>
            <a:endParaRPr lang="es-V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38803" y="2088933"/>
            <a:ext cx="1343891" cy="50186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$ 19.95	</a:t>
            </a:r>
            <a:endParaRPr lang="es-V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38803" y="3687765"/>
            <a:ext cx="1343891" cy="4950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$25.00</a:t>
            </a:r>
            <a:endParaRPr lang="es-V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7463" y="4495800"/>
            <a:ext cx="1343891" cy="4950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$   1.00	</a:t>
            </a:r>
            <a:endParaRPr lang="es-V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11" descr="http://ts2.mm.bing.net/th?id=I.4736542245061037&amp;pid=1.7&amp;w=217&amp;h=145&amp;c=7&amp;rs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05400"/>
            <a:ext cx="2057400" cy="1441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http://ts3.mm.bing.net/th?id=I.4665658100615134&amp;pid=1.7&amp;w=230&amp;h=149&amp;c=7&amp;rs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1804147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47" y="685800"/>
            <a:ext cx="1666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343" y="609600"/>
            <a:ext cx="1012809" cy="113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800" y="0"/>
            <a:ext cx="62576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Planes De Compensación…</a:t>
            </a:r>
          </a:p>
          <a:p>
            <a:pPr algn="ctr"/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Asociados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400800" y="2743200"/>
            <a:ext cx="408432" cy="749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8153400" y="2743200"/>
            <a:ext cx="408432" cy="749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62600" y="175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FAMILIAR                  INDIVIDUAL</a:t>
            </a:r>
          </a:p>
        </p:txBody>
      </p:sp>
      <p:pic>
        <p:nvPicPr>
          <p:cNvPr id="21" name="Picture 20" descr="AVHPLUS CA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50115">
            <a:off x="336612" y="1132534"/>
            <a:ext cx="2632651" cy="18323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rot="904577">
            <a:off x="106190" y="2810763"/>
            <a:ext cx="2459274" cy="533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800600" cy="198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22"/>
          <p:cNvSpPr>
            <a:spLocks noChangeArrowheads="1" noChangeShapeType="1" noTextEdit="1"/>
          </p:cNvSpPr>
          <p:nvPr/>
        </p:nvSpPr>
        <p:spPr bwMode="auto">
          <a:xfrm>
            <a:off x="2057400" y="2438400"/>
            <a:ext cx="5410200" cy="1407364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 OPORTUNIDAD !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7953382" cy="23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s1.mm.bing.net/th?id=I.4598282964435952&amp;pid=1.7&amp;w=180&amp;h=141&amp;c=7&amp;rs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46369"/>
            <a:ext cx="2057400" cy="1611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2457" y="1905000"/>
            <a:ext cx="2514600" cy="479299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400" b="1" dirty="0"/>
              <a:t>Plan Individual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906" y="1828800"/>
            <a:ext cx="2514600" cy="45003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400" b="1" dirty="0"/>
              <a:t>Plan Familiar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33366" y="2514600"/>
            <a:ext cx="1272540" cy="4200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V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$ 39.95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40380" y="5829559"/>
            <a:ext cx="4070020" cy="495041"/>
          </a:xfrm>
          <a:prstGeom prst="rect">
            <a:avLst/>
          </a:prstGeom>
          <a:solidFill>
            <a:srgbClr val="92D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b="1" dirty="0">
                <a:solidFill>
                  <a:schemeClr val="lt1"/>
                </a:solidFill>
              </a:rPr>
              <a:t>Hasta 8 personas bajo mismo techo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24100" y="5181600"/>
            <a:ext cx="4152900" cy="420077"/>
          </a:xfrm>
          <a:prstGeom prst="rect">
            <a:avLst/>
          </a:prstGeom>
          <a:solidFill>
            <a:srgbClr val="92D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VE" sz="2000" dirty="0"/>
              <a:t>Cuota de Subscripción (1) Sola vez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066800" y="3276600"/>
            <a:ext cx="762000" cy="685800"/>
          </a:xfrm>
          <a:prstGeom prst="downArrow">
            <a:avLst/>
          </a:prstGeom>
          <a:solidFill>
            <a:srgbClr val="00CC00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080657" y="3352800"/>
            <a:ext cx="762000" cy="609600"/>
          </a:xfrm>
          <a:prstGeom prst="downArrow">
            <a:avLst/>
          </a:prstGeom>
          <a:solidFill>
            <a:srgbClr val="00CC00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2507124" y="3958818"/>
            <a:ext cx="762000" cy="311963"/>
          </a:xfrm>
          <a:prstGeom prst="downArrow">
            <a:avLst/>
          </a:prstGeom>
          <a:solidFill>
            <a:srgbClr val="00CC00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16200000">
            <a:off x="5566182" y="3958818"/>
            <a:ext cx="762000" cy="311963"/>
          </a:xfrm>
          <a:prstGeom prst="downArrow">
            <a:avLst/>
          </a:prstGeom>
          <a:solidFill>
            <a:srgbClr val="00CC00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18" name="Curved Up Ribbon 17"/>
          <p:cNvSpPr/>
          <p:nvPr/>
        </p:nvSpPr>
        <p:spPr>
          <a:xfrm>
            <a:off x="0" y="2496039"/>
            <a:ext cx="2977743" cy="925798"/>
          </a:xfrm>
          <a:prstGeom prst="ellipse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</a:pPr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$ 39.95</a:t>
            </a:r>
          </a:p>
          <a:p>
            <a:pPr marL="342900" indent="-342900" algn="ctr">
              <a:spcBef>
                <a:spcPts val="800"/>
              </a:spcBef>
              <a:buFont typeface="Arial" pitchFamily="34" charset="0"/>
              <a:buNone/>
            </a:pPr>
            <a:endParaRPr lang="es-VE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2-Point Star 18"/>
          <p:cNvSpPr/>
          <p:nvPr/>
        </p:nvSpPr>
        <p:spPr>
          <a:xfrm>
            <a:off x="3276600" y="3526728"/>
            <a:ext cx="2324100" cy="1121472"/>
          </a:xfrm>
          <a:prstGeom prst="star1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</a:pPr>
            <a:r>
              <a:rPr lang="es-VE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$25.00</a:t>
            </a:r>
          </a:p>
          <a:p>
            <a:pPr marL="342900" indent="-342900" algn="ctr">
              <a:spcBef>
                <a:spcPts val="800"/>
              </a:spcBef>
            </a:pPr>
            <a:endParaRPr lang="es-VE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rved Up Ribbon 19"/>
          <p:cNvSpPr/>
          <p:nvPr/>
        </p:nvSpPr>
        <p:spPr>
          <a:xfrm>
            <a:off x="6013857" y="2579402"/>
            <a:ext cx="2977743" cy="925798"/>
          </a:xfrm>
          <a:prstGeom prst="ellipse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</a:pPr>
            <a:r>
              <a:rPr lang="es-V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$ 19.95</a:t>
            </a:r>
          </a:p>
          <a:p>
            <a:pPr marL="342900" indent="-342900" algn="ctr">
              <a:spcBef>
                <a:spcPts val="800"/>
              </a:spcBef>
              <a:buFont typeface="Arial" pitchFamily="34" charset="0"/>
              <a:buNone/>
            </a:pPr>
            <a:endParaRPr lang="es-VE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urved Down Ribbon 20"/>
          <p:cNvSpPr/>
          <p:nvPr/>
        </p:nvSpPr>
        <p:spPr>
          <a:xfrm>
            <a:off x="228600" y="3835212"/>
            <a:ext cx="2434506" cy="736788"/>
          </a:xfrm>
          <a:prstGeom prst="ellipse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</a:pPr>
            <a:r>
              <a:rPr lang="es-VE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$64.95</a:t>
            </a:r>
          </a:p>
          <a:p>
            <a:pPr marL="342900" indent="-342900" algn="ctr">
              <a:spcBef>
                <a:spcPts val="800"/>
              </a:spcBef>
            </a:pPr>
            <a:endParaRPr lang="es-VE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urved Down Ribbon 21"/>
          <p:cNvSpPr/>
          <p:nvPr/>
        </p:nvSpPr>
        <p:spPr>
          <a:xfrm>
            <a:off x="6328494" y="3835212"/>
            <a:ext cx="2434506" cy="736788"/>
          </a:xfrm>
          <a:prstGeom prst="ellipse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ts val="800"/>
              </a:spcBef>
            </a:pPr>
            <a:r>
              <a:rPr lang="es-VE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$44.95</a:t>
            </a:r>
          </a:p>
          <a:p>
            <a:pPr marL="342900" indent="-342900" algn="ctr">
              <a:spcBef>
                <a:spcPts val="800"/>
              </a:spcBef>
            </a:pPr>
            <a:endParaRPr lang="es-VE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Double Wave 22"/>
          <p:cNvSpPr/>
          <p:nvPr/>
        </p:nvSpPr>
        <p:spPr>
          <a:xfrm>
            <a:off x="3352800" y="1828800"/>
            <a:ext cx="2133600" cy="999041"/>
          </a:xfrm>
          <a:prstGeom prst="doubleWave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s-VE" sz="2400" b="1" dirty="0"/>
              <a:t>Registración</a:t>
            </a:r>
          </a:p>
          <a:p>
            <a:pPr algn="ctr"/>
            <a:endParaRPr lang="es-VE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4580124" y="22860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VE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4572000"/>
            <a:ext cx="2084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Total a Pagar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77000" y="4648200"/>
            <a:ext cx="2084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Total a Pagar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05000" y="457200"/>
            <a:ext cx="5381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Planes y Precios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114800" y="2895600"/>
            <a:ext cx="762000" cy="609600"/>
          </a:xfrm>
          <a:prstGeom prst="downArrow">
            <a:avLst/>
          </a:prstGeom>
          <a:solidFill>
            <a:srgbClr val="00CC00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1066800" y="1371600"/>
            <a:ext cx="762000" cy="311963"/>
          </a:xfrm>
          <a:prstGeom prst="downArrow">
            <a:avLst/>
          </a:prstGeom>
          <a:solidFill>
            <a:srgbClr val="00CC00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7162800" y="1447800"/>
            <a:ext cx="762000" cy="311963"/>
          </a:xfrm>
          <a:prstGeom prst="downArrow">
            <a:avLst/>
          </a:prstGeom>
          <a:solidFill>
            <a:srgbClr val="00CC00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0" y="4572000"/>
            <a:ext cx="140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Una Sola Vez</a:t>
            </a:r>
          </a:p>
        </p:txBody>
      </p:sp>
      <p:pic>
        <p:nvPicPr>
          <p:cNvPr id="32" name="Picture 31" descr="network-marketing-lea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5181600"/>
            <a:ext cx="1828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3656480" cy="238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2867025" cy="125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581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819400"/>
            <a:ext cx="581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819400"/>
            <a:ext cx="581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819400"/>
            <a:ext cx="581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814452"/>
            <a:ext cx="581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814452"/>
            <a:ext cx="581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2814452"/>
            <a:ext cx="581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2819400"/>
            <a:ext cx="581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2814452"/>
            <a:ext cx="581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802138"/>
            <a:ext cx="581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76400" y="5228489"/>
            <a:ext cx="3901540" cy="49504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V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10 VENTAS POR SEMANA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6400" y="5845499"/>
            <a:ext cx="3901540" cy="49504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V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 VENTAS POR MES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22039" y="5228489"/>
            <a:ext cx="2259961" cy="49504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$ 20.00 al mes</a:t>
            </a:r>
            <a:endParaRPr lang="es-V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22039" y="5819393"/>
            <a:ext cx="2259961" cy="49504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$80.00 al mes</a:t>
            </a:r>
            <a:endParaRPr lang="es-V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45839" y="4419600"/>
            <a:ext cx="2259961" cy="4790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$450.00</a:t>
            </a:r>
            <a:endParaRPr lang="es-V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51054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=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533400"/>
            <a:ext cx="381000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EJEMPLO 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3962400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Comisión</a:t>
            </a:r>
            <a:r>
              <a:rPr lang="en-US" b="1" dirty="0"/>
              <a:t> semanal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52600" y="4495800"/>
            <a:ext cx="2209800" cy="6858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4876800"/>
            <a:ext cx="2356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Ingresos  Residuales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05000" y="4419600"/>
            <a:ext cx="3357872" cy="49504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V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VENTAS POR SEMANA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0000" y="533400"/>
            <a:ext cx="4500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Para Asociados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0" y="43434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8800" y="57150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776571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INCENTIVOS, BONOS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 CONCURSOS</a:t>
            </a:r>
          </a:p>
          <a:p>
            <a:pPr algn="ctr"/>
            <a:r>
              <a:rPr lang="en-US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Para Distribuidores </a:t>
            </a:r>
          </a:p>
          <a:p>
            <a:pPr algn="ctr"/>
            <a:r>
              <a:rPr lang="en-US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 Asociados </a:t>
            </a:r>
          </a:p>
        </p:txBody>
      </p:sp>
      <p:pic>
        <p:nvPicPr>
          <p:cNvPr id="4" name="Picture 3" descr="154637-425x283-client-proposal-me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495800"/>
            <a:ext cx="3089733" cy="2057400"/>
          </a:xfrm>
          <a:prstGeom prst="rect">
            <a:avLst/>
          </a:prstGeom>
        </p:spPr>
      </p:pic>
      <p:pic>
        <p:nvPicPr>
          <p:cNvPr id="5" name="Picture 4" descr="1x0y6x2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495800"/>
            <a:ext cx="3160889" cy="2133600"/>
          </a:xfrm>
          <a:prstGeom prst="rect">
            <a:avLst/>
          </a:prstGeom>
        </p:spPr>
      </p:pic>
      <p:pic>
        <p:nvPicPr>
          <p:cNvPr id="7" name="Picture 4" descr="http://ts4.mm.bing.net/th?id=I.4715788944606795&amp;pid=1.7&amp;w=155&amp;h=143&amp;c=7&amp;rs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590800" cy="1813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s1.mm.bing.net/th?id=I.4612374756001608&amp;pid=1.7&amp;w=210&amp;h=152&amp;c=7&amp;rs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838">
            <a:off x="138775" y="1957282"/>
            <a:ext cx="2453506" cy="1775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yota Nuev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2133600"/>
            <a:ext cx="3352800" cy="2179320"/>
          </a:xfrm>
          <a:prstGeom prst="rect">
            <a:avLst/>
          </a:prstGeom>
        </p:spPr>
      </p:pic>
      <p:pic>
        <p:nvPicPr>
          <p:cNvPr id="10" name="Picture 9" descr="avhplus 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81400" y="4724400"/>
            <a:ext cx="221459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 2 8"/>
          <p:cNvSpPr/>
          <p:nvPr/>
        </p:nvSpPr>
        <p:spPr>
          <a:xfrm rot="1327276">
            <a:off x="4419599" y="3772312"/>
            <a:ext cx="4419600" cy="2971800"/>
          </a:xfrm>
          <a:prstGeom prst="irregularSeal2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1911927"/>
            <a:ext cx="4382768" cy="117169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150 Ventas en Tres (3) meses</a:t>
            </a:r>
          </a:p>
        </p:txBody>
      </p:sp>
      <p:pic>
        <p:nvPicPr>
          <p:cNvPr id="3" name="Picture 4" descr="http://ts1.mm.bing.net/th?id=I.4612374756001608&amp;pid=1.7&amp;w=210&amp;h=152&amp;c=7&amp;rs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8080">
            <a:off x="546366" y="3500112"/>
            <a:ext cx="3535700" cy="2559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2536">
            <a:off x="1528760" y="2088089"/>
            <a:ext cx="2952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1125"/>
            <a:ext cx="2028825" cy="20478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rot="359963">
            <a:off x="5113736" y="4150493"/>
            <a:ext cx="2646879" cy="1460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$1,500.00</a:t>
            </a:r>
            <a:endParaRPr lang="es-VE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28600"/>
            <a:ext cx="3707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Bonificación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533400"/>
            <a:ext cx="4676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Distribuidores y Asociados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066800"/>
            <a:ext cx="4648200" cy="121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 Ventas Mensuales Consecutivas por 6 meses</a:t>
            </a:r>
          </a:p>
        </p:txBody>
      </p:sp>
      <p:pic>
        <p:nvPicPr>
          <p:cNvPr id="4" name="Picture 4" descr="http://ts4.mm.bing.net/th?id=I.4715788944606795&amp;pid=1.7&amp;w=155&amp;h=143&amp;c=7&amp;rs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891179"/>
            <a:ext cx="2895599" cy="267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1524000" y="4419600"/>
            <a:ext cx="4876800" cy="1752600"/>
          </a:xfrm>
          <a:prstGeom prst="irregularSeal2">
            <a:avLst/>
          </a:prstGeom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$400.00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Para Gastos</a:t>
            </a:r>
            <a:endParaRPr lang="es-V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5943600"/>
            <a:ext cx="121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 personas</a:t>
            </a:r>
          </a:p>
        </p:txBody>
      </p:sp>
      <p:sp>
        <p:nvSpPr>
          <p:cNvPr id="3" name="Double Wave 2"/>
          <p:cNvSpPr/>
          <p:nvPr/>
        </p:nvSpPr>
        <p:spPr>
          <a:xfrm>
            <a:off x="1600200" y="2362200"/>
            <a:ext cx="4724400" cy="1295400"/>
          </a:xfrm>
          <a:prstGeom prst="doubleWav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VE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Días y 3 Noches </a:t>
            </a: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BAHAMAS</a:t>
            </a:r>
            <a:endParaRPr lang="es-V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52400"/>
            <a:ext cx="3218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CRUCERO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304800"/>
            <a:ext cx="4676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Distribuidores y Asociados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8077" y="1751728"/>
            <a:ext cx="4724400" cy="55721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V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1000 VENTAS ANUALES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8077" y="2308940"/>
            <a:ext cx="4724400" cy="6477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V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ENERO  A  DECEMBER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3124200"/>
            <a:ext cx="1884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TOYOTA COROLLA</a:t>
            </a:r>
          </a:p>
          <a:p>
            <a:r>
              <a:rPr lang="en-US" b="1" dirty="0"/>
              <a:t>           Del AÑO</a:t>
            </a:r>
          </a:p>
        </p:txBody>
      </p:sp>
      <p:pic>
        <p:nvPicPr>
          <p:cNvPr id="7" name="Picture 4" descr="http://www.camisetaspersonalizadas.net/images/navidad_pe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5605">
            <a:off x="307633" y="122078"/>
            <a:ext cx="2190750" cy="20097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52800" y="152400"/>
            <a:ext cx="3527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Automóvil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1066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Para Distribuidores y Asociados</a:t>
            </a:r>
          </a:p>
        </p:txBody>
      </p:sp>
      <p:pic>
        <p:nvPicPr>
          <p:cNvPr id="10" name="Picture 9" descr="Toyota Nuev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895600"/>
            <a:ext cx="6096000" cy="3962400"/>
          </a:xfrm>
          <a:prstGeom prst="rect">
            <a:avLst/>
          </a:prstGeom>
        </p:spPr>
      </p:pic>
      <p:pic>
        <p:nvPicPr>
          <p:cNvPr id="11" name="Picture 10" descr="avhplus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600200"/>
            <a:ext cx="208432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52400"/>
            <a:ext cx="6409929" cy="5928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6324600"/>
            <a:ext cx="248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itchFamily="34" charset="0"/>
              </a:rPr>
              <a:t>www.avhplus.com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63246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1-800-370-7054</a:t>
            </a:r>
          </a:p>
        </p:txBody>
      </p:sp>
      <p:sp>
        <p:nvSpPr>
          <p:cNvPr id="6" name="Rectangle 5"/>
          <p:cNvSpPr/>
          <p:nvPr/>
        </p:nvSpPr>
        <p:spPr>
          <a:xfrm>
            <a:off x="970450" y="6324600"/>
            <a:ext cx="1957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315-370-7070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6324600"/>
            <a:ext cx="125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sz="1200" dirty="0"/>
              <a:t>OPORTUNIDAD)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>
                <a:solidFill>
                  <a:srgbClr val="0070C0"/>
                </a:solidFill>
              </a:rPr>
              <a:t>La Compañía </a:t>
            </a:r>
            <a:r>
              <a:rPr lang="es-PR" dirty="0">
                <a:solidFill>
                  <a:schemeClr val="accent1"/>
                </a:solidFill>
              </a:rPr>
              <a:t>–  Perfil</a:t>
            </a:r>
          </a:p>
        </p:txBody>
      </p:sp>
      <p:sp>
        <p:nvSpPr>
          <p:cNvPr id="10" name="Rectangle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41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4000"/>
              </a:lnSpc>
            </a:pPr>
            <a:r>
              <a:rPr lang="es-PR" b="1" dirty="0"/>
              <a:t>American Vision Health Plus fue fundada en Puerto Rico en el 1996 como un plan de cuidado para la visión. Desde entonces hemos ayudado a los proveedores a adquirir nuevos pacientes (aumentando así su base de clientes) y a los miembros a ahorrar en un sinnúmero de servicios.</a:t>
            </a:r>
          </a:p>
          <a:p>
            <a:pPr>
              <a:lnSpc>
                <a:spcPct val="114000"/>
              </a:lnSpc>
            </a:pPr>
            <a:r>
              <a:rPr lang="es-PR" b="1" dirty="0"/>
              <a:t>Somos una empresa comprometida a hacer los servicios de salud alcanzables y manejables para todos.</a:t>
            </a:r>
          </a:p>
        </p:txBody>
      </p:sp>
      <p:pic>
        <p:nvPicPr>
          <p:cNvPr id="6" name="Picture 5" descr="RADAMESCAMAC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295400"/>
            <a:ext cx="3810000" cy="298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800600" y="4481155"/>
            <a:ext cx="411479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PR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Oficinas Principales</a:t>
            </a:r>
          </a:p>
          <a:p>
            <a:pPr algn="ctr"/>
            <a:r>
              <a:rPr lang="es-PR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Kissimmee, Florida</a:t>
            </a:r>
            <a:endParaRPr lang="es-P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5791200"/>
            <a:ext cx="3733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PR" sz="2400" b="1" u="heavy" kern="100" dirty="0">
                <a:solidFill>
                  <a:srgbClr val="FF0000"/>
                </a:solidFill>
                <a:uFill>
                  <a:solidFill>
                    <a:schemeClr val="accent1"/>
                  </a:solidFill>
                </a:uFill>
                <a:latin typeface="Gill Sans MT"/>
              </a:rPr>
              <a:t>No Somos un Seguro</a:t>
            </a:r>
            <a:endParaRPr lang="es-PR" sz="2400" b="1" u="heavy" dirty="0">
              <a:solidFill>
                <a:srgbClr val="FF0000"/>
              </a:solidFill>
              <a:uFill>
                <a:solidFill>
                  <a:schemeClr val="accent1"/>
                </a:solidFill>
              </a:uFill>
              <a:latin typeface="Gill Sans MT"/>
            </a:endParaRPr>
          </a:p>
        </p:txBody>
      </p:sp>
      <p:pic>
        <p:nvPicPr>
          <p:cNvPr id="12" name="Picture 11" descr="avhplus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5162916"/>
            <a:ext cx="2590800" cy="1515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810000" y="381000"/>
            <a:ext cx="5181600" cy="40386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s-PR" dirty="0"/>
              <a:t>Graduado de Administración Empresas  de la UPR (University of Puerto Rico) y con más de 35 años de experiencia en la industria de seguros, Preside actualmente </a:t>
            </a:r>
          </a:p>
          <a:p>
            <a:pPr algn="ctr"/>
            <a:r>
              <a:rPr lang="es-PR" b="1" dirty="0">
                <a:latin typeface="Georgia" pitchFamily="18" charset="0"/>
              </a:rPr>
              <a:t>American Vision Health Plus. </a:t>
            </a:r>
          </a:p>
          <a:p>
            <a:pPr>
              <a:buNone/>
            </a:pPr>
            <a:r>
              <a:rPr lang="es-PR" dirty="0"/>
              <a:t>                         </a:t>
            </a:r>
          </a:p>
          <a:p>
            <a:pPr>
              <a:buNone/>
            </a:pPr>
            <a:r>
              <a:rPr lang="es-PR" dirty="0"/>
              <a:t>                                En el pasado: </a:t>
            </a:r>
          </a:p>
          <a:p>
            <a:pPr>
              <a:buFont typeface="Arial" pitchFamily="34" charset="0"/>
              <a:buChar char="•"/>
            </a:pPr>
            <a:r>
              <a:rPr lang="es-PR" dirty="0"/>
              <a:t>  Gerente Regional de</a:t>
            </a:r>
            <a:r>
              <a:rPr lang="es-PR" b="1" dirty="0"/>
              <a:t> AFLAC </a:t>
            </a:r>
            <a:r>
              <a:rPr lang="es-PR" sz="1500" dirty="0"/>
              <a:t>(1976-1990)</a:t>
            </a:r>
          </a:p>
          <a:p>
            <a:pPr>
              <a:buFont typeface="Arial" pitchFamily="34" charset="0"/>
              <a:buChar char="•"/>
            </a:pPr>
            <a:endParaRPr lang="es-PR" sz="1500" dirty="0"/>
          </a:p>
          <a:p>
            <a:pPr>
              <a:buFont typeface="Arial" pitchFamily="34" charset="0"/>
              <a:buChar char="•"/>
            </a:pPr>
            <a:r>
              <a:rPr lang="es-PR" dirty="0"/>
              <a:t> </a:t>
            </a:r>
            <a:r>
              <a:rPr lang="es-PR" b="1" dirty="0"/>
              <a:t>Federation Marketing Group, Inc.                  </a:t>
            </a:r>
            <a:r>
              <a:rPr lang="es-PR" dirty="0"/>
              <a:t>(Presidente).</a:t>
            </a:r>
          </a:p>
          <a:p>
            <a:pPr>
              <a:buFont typeface="Arial" pitchFamily="34" charset="0"/>
              <a:buChar char="•"/>
            </a:pPr>
            <a:endParaRPr lang="es-PR" dirty="0"/>
          </a:p>
          <a:p>
            <a:pPr>
              <a:buFont typeface="Arial" pitchFamily="34" charset="0"/>
              <a:buChar char="•"/>
            </a:pPr>
            <a:r>
              <a:rPr lang="es-PR" dirty="0"/>
              <a:t> </a:t>
            </a:r>
            <a:r>
              <a:rPr lang="es-PR" b="1" dirty="0"/>
              <a:t>AIG International Life Insurance of PR   </a:t>
            </a:r>
            <a:r>
              <a:rPr lang="es-PR" dirty="0"/>
              <a:t>Vice-Presidente y Director de Mercadeo de Puerto Rico e  Islas  Vírgenes, </a:t>
            </a:r>
            <a:r>
              <a:rPr lang="es-PR" sz="1500" dirty="0"/>
              <a:t>(1992-1998).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33528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9" name="Picture 8" descr="Foto Radam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85800"/>
            <a:ext cx="2914650" cy="3886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3352800"/>
            <a:ext cx="3429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048000"/>
            <a:ext cx="3352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429000"/>
            <a:ext cx="345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R" b="1" dirty="0"/>
              <a:t>Radamés</a:t>
            </a:r>
            <a:r>
              <a:rPr lang="en-US" b="1" dirty="0"/>
              <a:t> Camacho,  </a:t>
            </a:r>
            <a:r>
              <a:rPr lang="en-US" sz="1400" b="1" dirty="0"/>
              <a:t>Presidente &amp; CEO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172200" y="5791200"/>
            <a:ext cx="83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59436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</a:p>
        </p:txBody>
      </p:sp>
      <p:pic>
        <p:nvPicPr>
          <p:cNvPr id="16" name="Picture 15" descr="avhplus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191000"/>
            <a:ext cx="3885956" cy="22730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905000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American Vision Health Plus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brinda soluciones de atención médica alternativa tanto por la actual crisis económica como por la crisis en aumento en el costo de la industria de la atención de salud. </a:t>
            </a:r>
          </a:p>
          <a:p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Con nosotros ahorrará hasta un 55% </a:t>
            </a:r>
            <a:r>
              <a:rPr lang="es-P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 descuentos con nuestras tarifas fijas pre-negociadas en servicios de salud y contarás con una de las más largas y respetadas listas de proveedores de la nación. Hemos desarrollado un programa sencillo de entender y utilizar, al alcance de todos.</a:t>
            </a:r>
            <a:endParaRPr lang="es-PR" sz="2800" b="1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1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914400"/>
            <a:ext cx="5238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¿</a:t>
            </a:r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Qué hacemos?</a:t>
            </a:r>
          </a:p>
        </p:txBody>
      </p:sp>
      <p:pic>
        <p:nvPicPr>
          <p:cNvPr id="6" name="Picture 5" descr="avhplu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2084321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HPLUS 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50115">
            <a:off x="1441919" y="1178323"/>
            <a:ext cx="6450011" cy="44892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807212">
            <a:off x="685800" y="5190686"/>
            <a:ext cx="6553200" cy="6858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0" y="152400"/>
            <a:ext cx="4977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Tarjeta Médica</a:t>
            </a:r>
          </a:p>
        </p:txBody>
      </p:sp>
      <p:pic>
        <p:nvPicPr>
          <p:cNvPr id="5" name="Picture 4" descr="AVHPLUS CARD B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876800"/>
            <a:ext cx="2490733" cy="1733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0206" y="6475930"/>
            <a:ext cx="3361687" cy="22020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8404" y="6019800"/>
            <a:ext cx="6163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PARA TI Y TU FAMILIA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0" y="2286000"/>
            <a:ext cx="2590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www.investinsure.in/wp-content/uploads/2010/10/health-insur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91" y="5105400"/>
            <a:ext cx="2136409" cy="1516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193516687"/>
              </p:ext>
            </p:extLst>
          </p:nvPr>
        </p:nvGraphicFramePr>
        <p:xfrm>
          <a:off x="2057400" y="1143000"/>
          <a:ext cx="6629400" cy="3969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3276600" y="381000"/>
            <a:ext cx="5585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DESCUENTOS EN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6" descr="AVHPLUS CAR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" y="4830470"/>
            <a:ext cx="2895600" cy="20153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6705600"/>
            <a:ext cx="2133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RADAMESCAMACH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600" y="2362200"/>
            <a:ext cx="2438400" cy="164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048000" y="4876800"/>
            <a:ext cx="4918334" cy="10772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s-PR" sz="32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Descuentos desde</a:t>
            </a:r>
          </a:p>
          <a:p>
            <a:pPr algn="ctr"/>
            <a:r>
              <a:rPr lang="es-PR" sz="32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15% hasta 55% o Tarifas Fijas</a:t>
            </a:r>
            <a:endParaRPr lang="es-PR" sz="3200" u="heav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1"/>
                </a:solidFill>
              </a:uFill>
              <a:latin typeface="Gill Sans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0850" y="6096000"/>
            <a:ext cx="3739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R" sz="3200" u="heavy" kern="100" dirty="0">
                <a:uFill>
                  <a:solidFill>
                    <a:schemeClr val="accent1"/>
                  </a:solidFill>
                </a:uFill>
                <a:latin typeface="Gill Sans MT"/>
              </a:rPr>
              <a:t>No Somos un Seguro</a:t>
            </a:r>
            <a:endParaRPr lang="es-PR" sz="3200" u="heavy" dirty="0">
              <a:uFill>
                <a:solidFill>
                  <a:schemeClr val="accent1"/>
                </a:solidFill>
              </a:uFill>
              <a:latin typeface="Gill Sans M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28600"/>
            <a:ext cx="3709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R" sz="2400" dirty="0">
                <a:solidFill>
                  <a:srgbClr val="0070C0"/>
                </a:solidFill>
                <a:latin typeface="Arial Black" pitchFamily="34" charset="0"/>
              </a:rPr>
              <a:t>¿ Qué te Ofrecemos?</a:t>
            </a:r>
            <a:endParaRPr lang="en-US" sz="2400" dirty="0"/>
          </a:p>
        </p:txBody>
      </p:sp>
      <p:pic>
        <p:nvPicPr>
          <p:cNvPr id="14" name="Picture 13" descr="avhplus 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1000" y="914400"/>
            <a:ext cx="2133356" cy="1247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19600" y="1600200"/>
            <a:ext cx="381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rotativo de P.R. publicó recientemente la realidad en que viven cerca de 300 mil asalariados que no pueden costear un seguro médico en Puerto Rico.</a:t>
            </a:r>
            <a:endParaRPr lang="es-P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5957501"/>
            <a:ext cx="449580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u="heavy" kern="100" dirty="0">
                <a:solidFill>
                  <a:srgbClr val="FF0000"/>
                </a:solidFill>
                <a:uFill>
                  <a:solidFill>
                    <a:schemeClr val="accent1"/>
                  </a:solidFill>
                </a:uFill>
                <a:latin typeface="Gill Sans MT"/>
              </a:rPr>
              <a:t>No </a:t>
            </a:r>
            <a:r>
              <a:rPr lang="en-US" sz="3600" u="heavy" kern="100" dirty="0" err="1">
                <a:solidFill>
                  <a:srgbClr val="FF0000"/>
                </a:solidFill>
                <a:uFill>
                  <a:solidFill>
                    <a:schemeClr val="accent1"/>
                  </a:solidFill>
                </a:uFill>
                <a:latin typeface="Gill Sans MT"/>
              </a:rPr>
              <a:t>Somos</a:t>
            </a:r>
            <a:r>
              <a:rPr lang="en-US" sz="3600" u="heavy" kern="100" dirty="0">
                <a:solidFill>
                  <a:srgbClr val="FF0000"/>
                </a:solidFill>
                <a:uFill>
                  <a:solidFill>
                    <a:schemeClr val="accent1"/>
                  </a:solidFill>
                </a:uFill>
                <a:latin typeface="Gill Sans MT"/>
              </a:rPr>
              <a:t> un </a:t>
            </a:r>
            <a:r>
              <a:rPr lang="en-US" sz="3600" u="heavy" kern="100" dirty="0" err="1">
                <a:solidFill>
                  <a:srgbClr val="FF0000"/>
                </a:solidFill>
                <a:uFill>
                  <a:solidFill>
                    <a:schemeClr val="accent1"/>
                  </a:solidFill>
                </a:uFill>
                <a:latin typeface="Gill Sans MT"/>
              </a:rPr>
              <a:t>Seguro</a:t>
            </a:r>
            <a:endParaRPr lang="en-US" sz="3600" u="heavy" dirty="0">
              <a:solidFill>
                <a:srgbClr val="FF0000"/>
              </a:solidFill>
              <a:uFill>
                <a:solidFill>
                  <a:schemeClr val="accent1"/>
                </a:solidFill>
              </a:uFill>
              <a:latin typeface="Gill Sans MT"/>
            </a:endParaRPr>
          </a:p>
        </p:txBody>
      </p:sp>
      <p:pic>
        <p:nvPicPr>
          <p:cNvPr id="9" name="Picture 8" descr="BUSINESS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438400"/>
            <a:ext cx="5410200" cy="3611308"/>
          </a:xfrm>
          <a:prstGeom prst="rect">
            <a:avLst/>
          </a:prstGeom>
        </p:spPr>
      </p:pic>
      <p:pic>
        <p:nvPicPr>
          <p:cNvPr id="8" name="Picture 7" descr="AVHP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000" y="5410200"/>
            <a:ext cx="2540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267200" y="533400"/>
            <a:ext cx="4114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s-PR" sz="4400" dirty="0">
                <a:solidFill>
                  <a:srgbClr val="0070C0"/>
                </a:solidFill>
                <a:latin typeface="Arial Black" pitchFamily="34" charset="0"/>
              </a:rPr>
              <a:t>Beneficia a toda la</a:t>
            </a:r>
            <a:br>
              <a:rPr lang="es-PR" sz="4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es-PR" sz="4400" dirty="0">
                <a:solidFill>
                  <a:srgbClr val="0070C0"/>
                </a:solidFill>
                <a:latin typeface="Arial Black" pitchFamily="34" charset="0"/>
              </a:rPr>
              <a:t> FAMILIA</a:t>
            </a:r>
          </a:p>
        </p:txBody>
      </p:sp>
      <p:pic>
        <p:nvPicPr>
          <p:cNvPr id="6" name="Picture 5" descr="RADAMESCAMAC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2790722" cy="349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VHP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6000750"/>
            <a:ext cx="1905000" cy="8572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86200" y="6488668"/>
            <a:ext cx="22860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PR" u="heavy" kern="100">
                <a:uFill>
                  <a:solidFill>
                    <a:schemeClr val="accent1"/>
                  </a:solidFill>
                </a:uFill>
                <a:latin typeface="Gill Sans MT"/>
              </a:rPr>
              <a:t>No Somos un Seguro</a:t>
            </a:r>
            <a:endParaRPr lang="es-PR" u="heavy">
              <a:uFill>
                <a:solidFill>
                  <a:schemeClr val="accent1"/>
                </a:solidFill>
              </a:u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2155106"/>
            <a:ext cx="4648200" cy="51090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PR" sz="32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Hasta </a:t>
            </a:r>
            <a:r>
              <a:rPr lang="es-PR" sz="3600" u="heavy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8</a:t>
            </a:r>
            <a:r>
              <a:rPr lang="es-PR" sz="32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 beneficiarios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PR" sz="32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Sin exámenes médicos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PR" sz="32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Sin límite de edad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PR" sz="32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A tu alcance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PR" sz="3200" u="heavy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Gill Sans MT"/>
              </a:rPr>
              <a:t>Cientos de proveedores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s-PR" sz="3200" u="heavy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accent1"/>
                </a:solidFill>
              </a:uFill>
              <a:latin typeface="Gill Sans MT"/>
            </a:endParaRPr>
          </a:p>
          <a:p>
            <a:endParaRPr lang="es-PR" sz="3200" u="heavy" kern="100" dirty="0">
              <a:uFill>
                <a:solidFill>
                  <a:schemeClr val="accent1"/>
                </a:solidFill>
              </a:uFill>
              <a:latin typeface="Gill Sans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912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PR" sz="4400" b="1" dirty="0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Por solo: $39.95 Mensual</a:t>
            </a:r>
          </a:p>
        </p:txBody>
      </p:sp>
      <p:pic>
        <p:nvPicPr>
          <p:cNvPr id="12" name="Picture 11" descr="AVHPLUS C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50115">
            <a:off x="641411" y="294334"/>
            <a:ext cx="2632651" cy="18323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971908">
            <a:off x="367470" y="1914800"/>
            <a:ext cx="228800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0312F0-786A-45B4-AD29-87F43A6C65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992</Words>
  <Application>Microsoft Office PowerPoint</Application>
  <PresentationFormat>On-screen Show (4:3)</PresentationFormat>
  <Paragraphs>304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          gestion Empresarial</vt:lpstr>
      <vt:lpstr>La Compañía –  Perfil</vt:lpstr>
      <vt:lpstr>Slide 4</vt:lpstr>
      <vt:lpstr>Slide 5</vt:lpstr>
      <vt:lpstr>Slide 6</vt:lpstr>
      <vt:lpstr>Slide 7</vt:lpstr>
      <vt:lpstr>Slide 8</vt:lpstr>
      <vt:lpstr>Beneficia a toda la  FAMILIA</vt:lpstr>
      <vt:lpstr>Slide 10</vt:lpstr>
      <vt:lpstr>Slide 11</vt:lpstr>
      <vt:lpstr>Invierte en ti:</vt:lpstr>
      <vt:lpstr>Slide 13</vt:lpstr>
      <vt:lpstr>Plan de Compensación </vt:lpstr>
      <vt:lpstr>Plan de Compensación  NIVELES DE ÉXITO</vt:lpstr>
      <vt:lpstr>Slide 16</vt:lpstr>
      <vt:lpstr>Beneficios del Distribuidor: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2012-06-15T03:22:40Z</dcterms:created>
  <dcterms:modified xsi:type="dcterms:W3CDTF">2017-01-12T17:28:25Z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TC101769269990</vt:lpwstr>
  </property>
</Properties>
</file>